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9"/>
  </p:notesMasterIdLst>
  <p:sldIdLst>
    <p:sldId id="298" r:id="rId6"/>
    <p:sldId id="423" r:id="rId7"/>
    <p:sldId id="269" r:id="rId8"/>
    <p:sldId id="414" r:id="rId9"/>
    <p:sldId id="422" r:id="rId10"/>
    <p:sldId id="415" r:id="rId11"/>
    <p:sldId id="316" r:id="rId12"/>
    <p:sldId id="416" r:id="rId13"/>
    <p:sldId id="420" r:id="rId14"/>
    <p:sldId id="421" r:id="rId15"/>
    <p:sldId id="419" r:id="rId16"/>
    <p:sldId id="424" r:id="rId17"/>
    <p:sldId id="41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400" autoAdjust="0"/>
  </p:normalViewPr>
  <p:slideViewPr>
    <p:cSldViewPr snapToGrid="0">
      <p:cViewPr varScale="1">
        <p:scale>
          <a:sx n="107" d="100"/>
          <a:sy n="107" d="100"/>
        </p:scale>
        <p:origin x="61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DC6674-2410-4707-81CC-0A337FFABF2D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386775E-1844-41A2-8E77-4B01CCEC98F3}">
      <dgm:prSet phldrT="[Text]" custT="1"/>
      <dgm:spPr>
        <a:solidFill>
          <a:srgbClr val="C00000"/>
        </a:solidFill>
      </dgm:spPr>
      <dgm:t>
        <a:bodyPr/>
        <a:lstStyle/>
        <a:p>
          <a:pPr algn="l" rtl="0">
            <a:lnSpc>
              <a:spcPct val="100000"/>
            </a:lnSpc>
            <a:spcAft>
              <a:spcPts val="0"/>
            </a:spcAft>
          </a:pPr>
          <a:r>
            <a:rPr lang="ru-Ru" sz="2100" b="1" i="0" u="none" baseline="0">
              <a:solidFill>
                <a:schemeClr val="bg1"/>
              </a:solidFill>
              <a:latin typeface="Arial" panose="020B0604020202020204" pitchFamily="34" charset="0"/>
              <a:ea typeface="Gill Sans MT" panose="020B0502020104020203" pitchFamily="34" charset="0"/>
              <a:cs typeface="Arial" panose="020B0604020202020204" pitchFamily="34" charset="0"/>
            </a:rPr>
            <a:t>1. Картирование цепи поставок </a:t>
          </a:r>
        </a:p>
      </dgm:t>
    </dgm:pt>
    <dgm:pt modelId="{EF685EF4-5938-4C0C-9A93-757A06C4838B}" type="parTrans" cxnId="{361F9EF5-1364-428B-9E63-EF4594B04CA7}">
      <dgm:prSet/>
      <dgm:spPr/>
      <dgm:t>
        <a:bodyPr/>
        <a:lstStyle/>
        <a:p>
          <a:endParaRPr lang="ru-Ru"/>
        </a:p>
      </dgm:t>
    </dgm:pt>
    <dgm:pt modelId="{AAE23BDD-DF11-4A96-BD47-F20943A82D54}" type="sibTrans" cxnId="{361F9EF5-1364-428B-9E63-EF4594B04CA7}">
      <dgm:prSet/>
      <dgm:spPr/>
      <dgm:t>
        <a:bodyPr/>
        <a:lstStyle/>
        <a:p>
          <a:endParaRPr lang="ru-Ru"/>
        </a:p>
      </dgm:t>
    </dgm:pt>
    <dgm:pt modelId="{8333F5F5-6FBC-4BFB-8584-37834FCC93F5}">
      <dgm:prSet phldrT="[Text]" custT="1"/>
      <dgm:spPr>
        <a:solidFill>
          <a:srgbClr val="C00000"/>
        </a:solidFill>
      </dgm:spPr>
      <dgm:t>
        <a:bodyPr/>
        <a:lstStyle/>
        <a:p>
          <a:pPr algn="l" rtl="0">
            <a:lnSpc>
              <a:spcPct val="100000"/>
            </a:lnSpc>
            <a:spcAft>
              <a:spcPts val="0"/>
            </a:spcAft>
          </a:pPr>
          <a:r>
            <a:rPr lang="ru-Ru" sz="2100" b="1" i="0" u="none" baseline="0">
              <a:latin typeface="Arial" panose="020B0604020202020204" pitchFamily="34" charset="0"/>
              <a:ea typeface="Gill Sans MT" panose="020B0502020104020203" pitchFamily="34" charset="0"/>
              <a:cs typeface="Arial" panose="020B0604020202020204" pitchFamily="34" charset="0"/>
            </a:rPr>
            <a:t>2. Модель технологической зрелости (CMM)</a:t>
          </a:r>
        </a:p>
        <a:p>
          <a:pPr algn="l" rtl="0">
            <a:lnSpc>
              <a:spcPct val="100000"/>
            </a:lnSpc>
            <a:spcAft>
              <a:spcPts val="0"/>
            </a:spcAft>
          </a:pPr>
          <a:r>
            <a:rPr kumimoji="0" lang="ru-Ru" sz="1600" b="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    </a:t>
          </a:r>
          <a:endParaRPr lang="ru-Ru" sz="1600" b="0" i="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38C41F1-B1D5-413C-B56F-4495274E1742}" type="parTrans" cxnId="{F7614FB1-7DA3-4FB5-8004-16A4C763D659}">
      <dgm:prSet/>
      <dgm:spPr/>
      <dgm:t>
        <a:bodyPr/>
        <a:lstStyle/>
        <a:p>
          <a:endParaRPr lang="ru-Ru"/>
        </a:p>
      </dgm:t>
    </dgm:pt>
    <dgm:pt modelId="{9FA1E02B-54BF-4281-839F-3D0F3ED1B6F5}" type="sibTrans" cxnId="{F7614FB1-7DA3-4FB5-8004-16A4C763D659}">
      <dgm:prSet/>
      <dgm:spPr/>
      <dgm:t>
        <a:bodyPr/>
        <a:lstStyle/>
        <a:p>
          <a:endParaRPr lang="ru-Ru"/>
        </a:p>
      </dgm:t>
    </dgm:pt>
    <dgm:pt modelId="{D641D9E6-B2D0-4B86-A3A9-B78498F78167}">
      <dgm:prSet phldrT="[Text]" custT="1"/>
      <dgm:spPr>
        <a:solidFill>
          <a:srgbClr val="C00000"/>
        </a:solidFill>
      </dgm:spPr>
      <dgm:t>
        <a:bodyPr/>
        <a:lstStyle/>
        <a:p>
          <a:pPr algn="l" rtl="0">
            <a:lnSpc>
              <a:spcPct val="100000"/>
            </a:lnSpc>
            <a:spcAft>
              <a:spcPts val="0"/>
            </a:spcAft>
          </a:pPr>
          <a:r>
            <a:rPr lang="ru-Ru" sz="2100" b="1" i="0" u="none" baseline="0">
              <a:solidFill>
                <a:schemeClr val="bg1"/>
              </a:solidFill>
              <a:latin typeface="Arial" panose="020B0604020202020204" pitchFamily="34" charset="0"/>
              <a:ea typeface="Gill Sans MT" panose="020B0502020104020203" pitchFamily="34" charset="0"/>
              <a:cs typeface="Arial" panose="020B0604020202020204" pitchFamily="34" charset="0"/>
            </a:rPr>
            <a:t>3. Ключевые показатели эффективности (КПЭ)</a:t>
          </a:r>
        </a:p>
        <a:p>
          <a:pPr algn="l" rtl="0">
            <a:lnSpc>
              <a:spcPct val="100000"/>
            </a:lnSpc>
            <a:spcAft>
              <a:spcPts val="0"/>
            </a:spcAft>
          </a:pPr>
          <a:r>
            <a:rPr kumimoji="0" lang="ru-Ru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    </a:t>
          </a:r>
          <a:endParaRPr lang="ru-Ru" sz="1600" b="0" i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4238D90-1BC4-4B6C-AE78-AABC454F01EC}" type="parTrans" cxnId="{DEA765FB-2DCF-476A-A615-20AD6082D037}">
      <dgm:prSet/>
      <dgm:spPr/>
      <dgm:t>
        <a:bodyPr/>
        <a:lstStyle/>
        <a:p>
          <a:endParaRPr lang="ru-Ru"/>
        </a:p>
      </dgm:t>
    </dgm:pt>
    <dgm:pt modelId="{0E13D896-819F-4F6B-857F-8A079D04EE44}" type="sibTrans" cxnId="{DEA765FB-2DCF-476A-A615-20AD6082D037}">
      <dgm:prSet/>
      <dgm:spPr/>
      <dgm:t>
        <a:bodyPr/>
        <a:lstStyle/>
        <a:p>
          <a:endParaRPr lang="ru-Ru"/>
        </a:p>
      </dgm:t>
    </dgm:pt>
    <dgm:pt modelId="{D3781050-EC37-446E-B8A5-9B9B331886EA}" type="pres">
      <dgm:prSet presAssocID="{FCDC6674-2410-4707-81CC-0A337FFABF2D}" presName="Name0" presStyleCnt="0">
        <dgm:presLayoutVars>
          <dgm:chMax val="7"/>
          <dgm:chPref val="7"/>
          <dgm:dir/>
        </dgm:presLayoutVars>
      </dgm:prSet>
      <dgm:spPr/>
    </dgm:pt>
    <dgm:pt modelId="{DDFDFE8D-3D91-42BA-8529-03DA6108DCF1}" type="pres">
      <dgm:prSet presAssocID="{FCDC6674-2410-4707-81CC-0A337FFABF2D}" presName="Name1" presStyleCnt="0"/>
      <dgm:spPr/>
    </dgm:pt>
    <dgm:pt modelId="{6901086A-E992-49F4-9B8F-6C206888E5C2}" type="pres">
      <dgm:prSet presAssocID="{FCDC6674-2410-4707-81CC-0A337FFABF2D}" presName="cycle" presStyleCnt="0"/>
      <dgm:spPr/>
    </dgm:pt>
    <dgm:pt modelId="{BB2A2DA9-95F9-4EDB-8A93-332E3C571D1F}" type="pres">
      <dgm:prSet presAssocID="{FCDC6674-2410-4707-81CC-0A337FFABF2D}" presName="srcNode" presStyleLbl="node1" presStyleIdx="0" presStyleCnt="3"/>
      <dgm:spPr/>
    </dgm:pt>
    <dgm:pt modelId="{38D09D35-0DF1-4A7D-8794-3CACCC9E8618}" type="pres">
      <dgm:prSet presAssocID="{FCDC6674-2410-4707-81CC-0A337FFABF2D}" presName="conn" presStyleLbl="parChTrans1D2" presStyleIdx="0" presStyleCnt="1"/>
      <dgm:spPr/>
    </dgm:pt>
    <dgm:pt modelId="{5F0732AB-756D-4A5D-ADFC-873995D4C555}" type="pres">
      <dgm:prSet presAssocID="{FCDC6674-2410-4707-81CC-0A337FFABF2D}" presName="extraNode" presStyleLbl="node1" presStyleIdx="0" presStyleCnt="3"/>
      <dgm:spPr/>
    </dgm:pt>
    <dgm:pt modelId="{7419A35B-3C02-487E-AEEA-118FE43E67FF}" type="pres">
      <dgm:prSet presAssocID="{FCDC6674-2410-4707-81CC-0A337FFABF2D}" presName="dstNode" presStyleLbl="node1" presStyleIdx="0" presStyleCnt="3"/>
      <dgm:spPr/>
    </dgm:pt>
    <dgm:pt modelId="{0C74A69E-B933-4B10-A78F-CEA397BECBEA}" type="pres">
      <dgm:prSet presAssocID="{E386775E-1844-41A2-8E77-4B01CCEC98F3}" presName="text_1" presStyleLbl="node1" presStyleIdx="0" presStyleCnt="3" custScaleY="131727" custLinFactNeighborX="-528">
        <dgm:presLayoutVars>
          <dgm:bulletEnabled val="1"/>
        </dgm:presLayoutVars>
      </dgm:prSet>
      <dgm:spPr/>
    </dgm:pt>
    <dgm:pt modelId="{5A166DF9-7005-458D-BB48-2E24CD94FAE7}" type="pres">
      <dgm:prSet presAssocID="{E386775E-1844-41A2-8E77-4B01CCEC98F3}" presName="accent_1" presStyleCnt="0"/>
      <dgm:spPr/>
    </dgm:pt>
    <dgm:pt modelId="{569AC37E-6726-4238-A57A-C8434D5D0F1D}" type="pres">
      <dgm:prSet presAssocID="{E386775E-1844-41A2-8E77-4B01CCEC98F3}" presName="accentRepeatNode" presStyleLbl="solidFgAcc1" presStyleIdx="0" presStyleCnt="3" custScaleX="57715" custScaleY="57189"/>
      <dgm:spPr/>
    </dgm:pt>
    <dgm:pt modelId="{CADE4C5C-EF94-4255-B688-C7AA0922E26E}" type="pres">
      <dgm:prSet presAssocID="{8333F5F5-6FBC-4BFB-8584-37834FCC93F5}" presName="text_2" presStyleLbl="node1" presStyleIdx="1" presStyleCnt="3" custScaleY="131727" custLinFactNeighborX="-558">
        <dgm:presLayoutVars>
          <dgm:bulletEnabled val="1"/>
        </dgm:presLayoutVars>
      </dgm:prSet>
      <dgm:spPr/>
    </dgm:pt>
    <dgm:pt modelId="{556C6B9E-5852-4AF9-BFAA-85333019C311}" type="pres">
      <dgm:prSet presAssocID="{8333F5F5-6FBC-4BFB-8584-37834FCC93F5}" presName="accent_2" presStyleCnt="0"/>
      <dgm:spPr/>
    </dgm:pt>
    <dgm:pt modelId="{787C164B-CFCE-47AF-B262-314E9E0E1285}" type="pres">
      <dgm:prSet presAssocID="{8333F5F5-6FBC-4BFB-8584-37834FCC93F5}" presName="accentRepeatNode" presStyleLbl="solidFgAcc1" presStyleIdx="1" presStyleCnt="3" custScaleX="57715" custScaleY="57189"/>
      <dgm:spPr/>
    </dgm:pt>
    <dgm:pt modelId="{DB35DE6A-AEDE-4D31-B16D-0366F0D7D0E8}" type="pres">
      <dgm:prSet presAssocID="{D641D9E6-B2D0-4B86-A3A9-B78498F78167}" presName="text_3" presStyleLbl="node1" presStyleIdx="2" presStyleCnt="3" custScaleY="131727">
        <dgm:presLayoutVars>
          <dgm:bulletEnabled val="1"/>
        </dgm:presLayoutVars>
      </dgm:prSet>
      <dgm:spPr/>
    </dgm:pt>
    <dgm:pt modelId="{DB2D9BF1-CF00-49E1-BBAF-017E46891BFF}" type="pres">
      <dgm:prSet presAssocID="{D641D9E6-B2D0-4B86-A3A9-B78498F78167}" presName="accent_3" presStyleCnt="0"/>
      <dgm:spPr/>
    </dgm:pt>
    <dgm:pt modelId="{0554BBCD-3515-455D-99C5-6AB7E4130130}" type="pres">
      <dgm:prSet presAssocID="{D641D9E6-B2D0-4B86-A3A9-B78498F78167}" presName="accentRepeatNode" presStyleLbl="solidFgAcc1" presStyleIdx="2" presStyleCnt="3" custScaleX="57715" custScaleY="57189"/>
      <dgm:spPr/>
    </dgm:pt>
  </dgm:ptLst>
  <dgm:cxnLst>
    <dgm:cxn modelId="{52C3C451-DDB8-DB4E-AAA4-EF33D3CAF2AA}" type="presOf" srcId="{8333F5F5-6FBC-4BFB-8584-37834FCC93F5}" destId="{CADE4C5C-EF94-4255-B688-C7AA0922E26E}" srcOrd="0" destOrd="0" presId="urn:microsoft.com/office/officeart/2008/layout/VerticalCurvedList"/>
    <dgm:cxn modelId="{470EC780-9CDA-4649-9220-0BCA21E3FD96}" type="presOf" srcId="{D641D9E6-B2D0-4B86-A3A9-B78498F78167}" destId="{DB35DE6A-AEDE-4D31-B16D-0366F0D7D0E8}" srcOrd="0" destOrd="0" presId="urn:microsoft.com/office/officeart/2008/layout/VerticalCurvedList"/>
    <dgm:cxn modelId="{25CC9189-5336-9D48-AFC3-627324E90C1F}" type="presOf" srcId="{AAE23BDD-DF11-4A96-BD47-F20943A82D54}" destId="{38D09D35-0DF1-4A7D-8794-3CACCC9E8618}" srcOrd="0" destOrd="0" presId="urn:microsoft.com/office/officeart/2008/layout/VerticalCurvedList"/>
    <dgm:cxn modelId="{F7614FB1-7DA3-4FB5-8004-16A4C763D659}" srcId="{FCDC6674-2410-4707-81CC-0A337FFABF2D}" destId="{8333F5F5-6FBC-4BFB-8584-37834FCC93F5}" srcOrd="1" destOrd="0" parTransId="{F38C41F1-B1D5-413C-B56F-4495274E1742}" sibTransId="{9FA1E02B-54BF-4281-839F-3D0F3ED1B6F5}"/>
    <dgm:cxn modelId="{197827B8-5323-414C-869E-5253332D6D00}" type="presOf" srcId="{E386775E-1844-41A2-8E77-4B01CCEC98F3}" destId="{0C74A69E-B933-4B10-A78F-CEA397BECBEA}" srcOrd="0" destOrd="0" presId="urn:microsoft.com/office/officeart/2008/layout/VerticalCurvedList"/>
    <dgm:cxn modelId="{5F82A6C5-03DE-8741-97FF-94161DC01459}" type="presOf" srcId="{FCDC6674-2410-4707-81CC-0A337FFABF2D}" destId="{D3781050-EC37-446E-B8A5-9B9B331886EA}" srcOrd="0" destOrd="0" presId="urn:microsoft.com/office/officeart/2008/layout/VerticalCurvedList"/>
    <dgm:cxn modelId="{361F9EF5-1364-428B-9E63-EF4594B04CA7}" srcId="{FCDC6674-2410-4707-81CC-0A337FFABF2D}" destId="{E386775E-1844-41A2-8E77-4B01CCEC98F3}" srcOrd="0" destOrd="0" parTransId="{EF685EF4-5938-4C0C-9A93-757A06C4838B}" sibTransId="{AAE23BDD-DF11-4A96-BD47-F20943A82D54}"/>
    <dgm:cxn modelId="{DEA765FB-2DCF-476A-A615-20AD6082D037}" srcId="{FCDC6674-2410-4707-81CC-0A337FFABF2D}" destId="{D641D9E6-B2D0-4B86-A3A9-B78498F78167}" srcOrd="2" destOrd="0" parTransId="{04238D90-1BC4-4B6C-AE78-AABC454F01EC}" sibTransId="{0E13D896-819F-4F6B-857F-8A079D04EE44}"/>
    <dgm:cxn modelId="{F03C0304-5D37-EF4E-948B-503DF3E673B0}" type="presParOf" srcId="{D3781050-EC37-446E-B8A5-9B9B331886EA}" destId="{DDFDFE8D-3D91-42BA-8529-03DA6108DCF1}" srcOrd="0" destOrd="0" presId="urn:microsoft.com/office/officeart/2008/layout/VerticalCurvedList"/>
    <dgm:cxn modelId="{9C94A5EE-0582-294D-B3F8-44167F807D91}" type="presParOf" srcId="{DDFDFE8D-3D91-42BA-8529-03DA6108DCF1}" destId="{6901086A-E992-49F4-9B8F-6C206888E5C2}" srcOrd="0" destOrd="0" presId="urn:microsoft.com/office/officeart/2008/layout/VerticalCurvedList"/>
    <dgm:cxn modelId="{50DE5E3F-91B5-CF41-88A9-8FAF7F0A3EF3}" type="presParOf" srcId="{6901086A-E992-49F4-9B8F-6C206888E5C2}" destId="{BB2A2DA9-95F9-4EDB-8A93-332E3C571D1F}" srcOrd="0" destOrd="0" presId="urn:microsoft.com/office/officeart/2008/layout/VerticalCurvedList"/>
    <dgm:cxn modelId="{8DDAD5A9-83D5-3942-9FC2-154C10839667}" type="presParOf" srcId="{6901086A-E992-49F4-9B8F-6C206888E5C2}" destId="{38D09D35-0DF1-4A7D-8794-3CACCC9E8618}" srcOrd="1" destOrd="0" presId="urn:microsoft.com/office/officeart/2008/layout/VerticalCurvedList"/>
    <dgm:cxn modelId="{D70E9800-8935-794E-BC08-895EE896C1DE}" type="presParOf" srcId="{6901086A-E992-49F4-9B8F-6C206888E5C2}" destId="{5F0732AB-756D-4A5D-ADFC-873995D4C555}" srcOrd="2" destOrd="0" presId="urn:microsoft.com/office/officeart/2008/layout/VerticalCurvedList"/>
    <dgm:cxn modelId="{DE33B3C5-C507-E54D-90FF-AE2B948A77E4}" type="presParOf" srcId="{6901086A-E992-49F4-9B8F-6C206888E5C2}" destId="{7419A35B-3C02-487E-AEEA-118FE43E67FF}" srcOrd="3" destOrd="0" presId="urn:microsoft.com/office/officeart/2008/layout/VerticalCurvedList"/>
    <dgm:cxn modelId="{FF7F9660-340E-A54A-BCAE-1EAF4906CAEF}" type="presParOf" srcId="{DDFDFE8D-3D91-42BA-8529-03DA6108DCF1}" destId="{0C74A69E-B933-4B10-A78F-CEA397BECBEA}" srcOrd="1" destOrd="0" presId="urn:microsoft.com/office/officeart/2008/layout/VerticalCurvedList"/>
    <dgm:cxn modelId="{F313E1A2-BF03-A546-91A0-DE5E6F657E05}" type="presParOf" srcId="{DDFDFE8D-3D91-42BA-8529-03DA6108DCF1}" destId="{5A166DF9-7005-458D-BB48-2E24CD94FAE7}" srcOrd="2" destOrd="0" presId="urn:microsoft.com/office/officeart/2008/layout/VerticalCurvedList"/>
    <dgm:cxn modelId="{5D226BAD-ED25-084B-98EE-E47482E60AE2}" type="presParOf" srcId="{5A166DF9-7005-458D-BB48-2E24CD94FAE7}" destId="{569AC37E-6726-4238-A57A-C8434D5D0F1D}" srcOrd="0" destOrd="0" presId="urn:microsoft.com/office/officeart/2008/layout/VerticalCurvedList"/>
    <dgm:cxn modelId="{7F9EFB31-5A2D-FF4A-8D7F-9F6E90FB0BED}" type="presParOf" srcId="{DDFDFE8D-3D91-42BA-8529-03DA6108DCF1}" destId="{CADE4C5C-EF94-4255-B688-C7AA0922E26E}" srcOrd="3" destOrd="0" presId="urn:microsoft.com/office/officeart/2008/layout/VerticalCurvedList"/>
    <dgm:cxn modelId="{1FA71A41-A660-6B46-BB74-0C57B1BD8315}" type="presParOf" srcId="{DDFDFE8D-3D91-42BA-8529-03DA6108DCF1}" destId="{556C6B9E-5852-4AF9-BFAA-85333019C311}" srcOrd="4" destOrd="0" presId="urn:microsoft.com/office/officeart/2008/layout/VerticalCurvedList"/>
    <dgm:cxn modelId="{D7E953B4-7EE4-AF44-BB1B-A34DEC0EB13E}" type="presParOf" srcId="{556C6B9E-5852-4AF9-BFAA-85333019C311}" destId="{787C164B-CFCE-47AF-B262-314E9E0E1285}" srcOrd="0" destOrd="0" presId="urn:microsoft.com/office/officeart/2008/layout/VerticalCurvedList"/>
    <dgm:cxn modelId="{3B5E07CC-11EB-4C4E-BCA1-818178A04BB9}" type="presParOf" srcId="{DDFDFE8D-3D91-42BA-8529-03DA6108DCF1}" destId="{DB35DE6A-AEDE-4D31-B16D-0366F0D7D0E8}" srcOrd="5" destOrd="0" presId="urn:microsoft.com/office/officeart/2008/layout/VerticalCurvedList"/>
    <dgm:cxn modelId="{16A6D2BE-1FD5-F04E-A3FD-688EA59D7771}" type="presParOf" srcId="{DDFDFE8D-3D91-42BA-8529-03DA6108DCF1}" destId="{DB2D9BF1-CF00-49E1-BBAF-017E46891BFF}" srcOrd="6" destOrd="0" presId="urn:microsoft.com/office/officeart/2008/layout/VerticalCurvedList"/>
    <dgm:cxn modelId="{AFC780D9-C016-E042-AC2F-5D146A5C926B}" type="presParOf" srcId="{DB2D9BF1-CF00-49E1-BBAF-017E46891BFF}" destId="{0554BBCD-3515-455D-99C5-6AB7E413013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D09D35-0DF1-4A7D-8794-3CACCC9E8618}">
      <dsp:nvSpPr>
        <dsp:cNvPr id="0" name=""/>
        <dsp:cNvSpPr/>
      </dsp:nvSpPr>
      <dsp:spPr>
        <a:xfrm>
          <a:off x="-6178760" y="-945282"/>
          <a:ext cx="7354997" cy="7354997"/>
        </a:xfrm>
        <a:prstGeom prst="blockArc">
          <a:avLst>
            <a:gd name="adj1" fmla="val 18900000"/>
            <a:gd name="adj2" fmla="val 2700000"/>
            <a:gd name="adj3" fmla="val 294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74A69E-B933-4B10-A78F-CEA397BECBEA}">
      <dsp:nvSpPr>
        <dsp:cNvPr id="0" name=""/>
        <dsp:cNvSpPr/>
      </dsp:nvSpPr>
      <dsp:spPr>
        <a:xfrm>
          <a:off x="734112" y="373073"/>
          <a:ext cx="4252866" cy="1439626"/>
        </a:xfrm>
        <a:prstGeom prst="rect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7479" tIns="53340" rIns="53340" bIns="53340" numCol="1" spcCol="1270" anchor="ctr" anchorCtr="0">
          <a:noAutofit/>
        </a:bodyPr>
        <a:lstStyle/>
        <a:p>
          <a:pPr marL="0" lvl="0" indent="0" algn="l" defTabSz="93345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2100" b="1" i="0" u="none" kern="1200" baseline="0">
              <a:solidFill>
                <a:schemeClr val="bg1"/>
              </a:solidFill>
              <a:latin typeface="Arial" panose="020B0604020202020204" pitchFamily="34" charset="0"/>
              <a:ea typeface="Gill Sans MT" panose="020B0502020104020203" pitchFamily="34" charset="0"/>
              <a:cs typeface="Arial" panose="020B0604020202020204" pitchFamily="34" charset="0"/>
            </a:rPr>
            <a:t>1. Картирование цепи поставок </a:t>
          </a:r>
        </a:p>
      </dsp:txBody>
      <dsp:txXfrm>
        <a:off x="734112" y="373073"/>
        <a:ext cx="4252866" cy="1439626"/>
      </dsp:txXfrm>
    </dsp:sp>
    <dsp:sp modelId="{569AC37E-6726-4238-A57A-C8434D5D0F1D}">
      <dsp:nvSpPr>
        <dsp:cNvPr id="0" name=""/>
        <dsp:cNvSpPr/>
      </dsp:nvSpPr>
      <dsp:spPr>
        <a:xfrm>
          <a:off x="362342" y="702254"/>
          <a:ext cx="788449" cy="7812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DE4C5C-EF94-4255-B688-C7AA0922E26E}">
      <dsp:nvSpPr>
        <dsp:cNvPr id="0" name=""/>
        <dsp:cNvSpPr/>
      </dsp:nvSpPr>
      <dsp:spPr>
        <a:xfrm>
          <a:off x="1132317" y="2012403"/>
          <a:ext cx="3855602" cy="1439626"/>
        </a:xfrm>
        <a:prstGeom prst="rect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7479" tIns="53340" rIns="53340" bIns="53340" numCol="1" spcCol="1270" anchor="ctr" anchorCtr="0">
          <a:noAutofit/>
        </a:bodyPr>
        <a:lstStyle/>
        <a:p>
          <a:pPr marL="0" lvl="0" indent="0" algn="l" defTabSz="93345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2100" b="1" i="0" u="none" kern="1200" baseline="0">
              <a:latin typeface="Arial" panose="020B0604020202020204" pitchFamily="34" charset="0"/>
              <a:ea typeface="Gill Sans MT" panose="020B0502020104020203" pitchFamily="34" charset="0"/>
              <a:cs typeface="Arial" panose="020B0604020202020204" pitchFamily="34" charset="0"/>
            </a:rPr>
            <a:t>2. Модель технологической зрелости (CMM)</a:t>
          </a:r>
        </a:p>
        <a:p>
          <a:pPr marL="0" lvl="0" indent="0" algn="l" defTabSz="93345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kumimoji="0" lang="ru-Ru" sz="1600" b="0" i="0" u="none" strike="noStrike" kern="1200" cap="none" spc="0" normalizeH="0" baseline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    </a:t>
          </a:r>
          <a:endParaRPr lang="ru-Ru" sz="1600" b="0" i="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32317" y="2012403"/>
        <a:ext cx="3855602" cy="1439626"/>
      </dsp:txXfrm>
    </dsp:sp>
    <dsp:sp modelId="{787C164B-CFCE-47AF-B262-314E9E0E1285}">
      <dsp:nvSpPr>
        <dsp:cNvPr id="0" name=""/>
        <dsp:cNvSpPr/>
      </dsp:nvSpPr>
      <dsp:spPr>
        <a:xfrm>
          <a:off x="759607" y="2341584"/>
          <a:ext cx="788449" cy="7812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35DE6A-AEDE-4D31-B16D-0366F0D7D0E8}">
      <dsp:nvSpPr>
        <dsp:cNvPr id="0" name=""/>
        <dsp:cNvSpPr/>
      </dsp:nvSpPr>
      <dsp:spPr>
        <a:xfrm>
          <a:off x="756567" y="3651733"/>
          <a:ext cx="4252866" cy="1439626"/>
        </a:xfrm>
        <a:prstGeom prst="rect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7479" tIns="53340" rIns="53340" bIns="53340" numCol="1" spcCol="1270" anchor="ctr" anchorCtr="0">
          <a:noAutofit/>
        </a:bodyPr>
        <a:lstStyle/>
        <a:p>
          <a:pPr marL="0" lvl="0" indent="0" algn="l" defTabSz="93345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2100" b="1" i="0" u="none" kern="1200" baseline="0">
              <a:solidFill>
                <a:schemeClr val="bg1"/>
              </a:solidFill>
              <a:latin typeface="Arial" panose="020B0604020202020204" pitchFamily="34" charset="0"/>
              <a:ea typeface="Gill Sans MT" panose="020B0502020104020203" pitchFamily="34" charset="0"/>
              <a:cs typeface="Arial" panose="020B0604020202020204" pitchFamily="34" charset="0"/>
            </a:rPr>
            <a:t>3. Ключевые показатели эффективности (КПЭ)</a:t>
          </a:r>
        </a:p>
        <a:p>
          <a:pPr marL="0" lvl="0" indent="0" algn="l" defTabSz="93345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kumimoji="0" lang="ru-Ru" sz="1600" b="0" i="0" u="none" strike="noStrike" kern="1200" cap="none" spc="0" normalizeH="0" baseline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    </a:t>
          </a:r>
          <a:endParaRPr lang="ru-Ru" sz="1600" b="0" i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56567" y="3651733"/>
        <a:ext cx="4252866" cy="1439626"/>
      </dsp:txXfrm>
    </dsp:sp>
    <dsp:sp modelId="{0554BBCD-3515-455D-99C5-6AB7E4130130}">
      <dsp:nvSpPr>
        <dsp:cNvPr id="0" name=""/>
        <dsp:cNvSpPr/>
      </dsp:nvSpPr>
      <dsp:spPr>
        <a:xfrm>
          <a:off x="362342" y="3980914"/>
          <a:ext cx="788449" cy="7812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91C70-431F-43F3-882F-3D5BBECB1160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1AEA3-8E71-4BE8-9394-E2C1302B3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56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C872BA43-7AC7-4C85-A475-09DD78EA8C9A}" type="slidenum">
              <a:rPr sz="1200">
                <a:solidFill>
                  <a:prstClr val="black"/>
                </a:solidFill>
                <a:latin typeface="Times" charset="0"/>
              </a:rPr>
              <a:pPr>
                <a:defRPr/>
              </a:pPr>
              <a:t>1</a:t>
            </a:fld>
            <a:endParaRPr lang="ru-Ru" altLang="en-US" sz="1200" dirty="0">
              <a:solidFill>
                <a:prstClr val="black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7562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Подчеркнуть важность подробного изучения помимо общей оценки. Например, обратить внимание, какой процент базовых критериев достигнут. Набор гистограмм, подобных этой, необходимо создать для каждой функциональной области.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09446B8C-B910-BF49-A73D-C45B5A537964}" type="slidenum">
              <a:r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6959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09446B8C-B910-BF49-A73D-C45B5A537964}" type="slidenum">
              <a:r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92401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Цель здесь заключается в том, чтобы более подробно рассмотреть, как будут использоваться оба показателя, и начать анализ того, как два набора сведений соотносятся друг с другом. </a:t>
            </a:r>
          </a:p>
          <a:p>
            <a:pPr algn="l" rtl="0"/>
            <a:r>
              <a:rPr lang="ru-Ru" b="0" i="0" u="none" baseline="0"/>
              <a:t>Для КПЭ: в чем заключаются проблемы с эффективностью, можно ли их объяснить недостаточной зрелостью.  </a:t>
            </a:r>
          </a:p>
          <a:p>
            <a:pPr algn="l" rtl="0"/>
            <a:r>
              <a:rPr lang="ru-Ru" b="0" i="0" u="none" baseline="0"/>
              <a:t>В части Модели технологической зрелости: если зрелость находится на низком уровне, как это влияет на эффективность </a:t>
            </a:r>
          </a:p>
          <a:p>
            <a:endParaRPr lang="ru-Ru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950B9C52-E2F9-4229-A752-FF3A322C8BC5}" type="slidenum">
              <a:r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08322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0" i="0" u="none" baseline="0"/>
              <a:t>Это предварительный обзор того, что будет рассматриваться в ходе обучения позднее более подробно. Понимание возможностей и эффективности дает полную картину текущего состояния цепи поставок.  Теоретически, высоко развитые возможности должны давать системе высокую эффективность (и наоборот). Однако, в реальности это не всегда так. Оценка национальной цепи поставок является источником данных как для лучшего планирования, так и для лучшего управления эффективностью.</a:t>
            </a:r>
            <a:endParaRPr lang="ru-Ru" dirty="0"/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BEB1AEA3-8E71-4BE8-9394-E2C1302B336F}" type="slidenum">
              <a:r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114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B1AEA3-8E71-4BE8-9394-E2C1302B336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7939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0" i="0" u="none" baseline="0"/>
              <a:t>NSCA — это комплексный набор инструментов, состоящий из трех частей, который разработан для</a:t>
            </a:r>
            <a:r>
              <a:rPr lang="ru-Ru" b="0" i="0" u="none" baseline="0">
                <a:solidFill>
                  <a:srgbClr val="FF0000"/>
                </a:solidFill>
              </a:rPr>
              <a:t> </a:t>
            </a:r>
            <a:r>
              <a:rPr lang="ru-Ru" b="0" i="0" u="none" baseline="0"/>
              <a:t>оценки возможностей и эффективности цепей поставок в сфере общественного здравоохранения в развивающихся странах. Ранее мы рассмотрели картирование цепи поставок, а теперь перейдем к Модели технологической зрелости и КПЭ. Несколько характеристик, которые мы пожелали включить в набор инструментов NSCA, призваны обеспечить проведение единой процедуры сбора данных для Модели технологической зрелости и КПЭ, электронный сбор данных с помощью планшетов (в настоящее время разработан с применением SurveyCTO) и получение оценок по каждой функциональной области и каждому уровню цепи поставок.</a:t>
            </a:r>
            <a:endParaRPr lang="ru-Ru" dirty="0"/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950B9C52-E2F9-4229-A752-FF3A322C8BC5}" type="slidenum">
              <a:r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1497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l" rtl="0"/>
            <a:r>
              <a:rPr lang="ru-Ru" b="0" i="0" u="none" baseline="0"/>
              <a:t>Используйте данный слайд для демонстрации уровней цепи поставок, входящих в оценку. Точные уровни будут отличаться в зависимости от страны, поэтому выборку необходимо проводить на основе тех уровней, которые будут включены в оценку.</a:t>
            </a:r>
          </a:p>
          <a:p>
            <a:pPr algn="l" rtl="0"/>
            <a:r>
              <a:rPr lang="ru-Ru" b="0" i="0" u="none" baseline="0"/>
              <a:t>Если в стране существует параллельная цепь поставок, учреждения государственной системы и параллельной системы должны быть включены на каждом уровне, если применимо. Продумайте, с какими единицами центрального уровня Вам будет необходимо переговорить, некоторые из них могут быть независимыми от министерства здравоохранения, например, регулирующий фармацевтический орган.</a:t>
            </a:r>
            <a:endParaRPr lang="ru-Ru" altLang="en-US" dirty="0"/>
          </a:p>
          <a:p>
            <a:endParaRPr lang="ru-Ru" altLang="en-US" dirty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/>
            <a:fld id="{ECBB2B00-5F9B-4A01-A947-4575FDEB20CD}" type="slidenum">
              <a:rPr sz="1200">
                <a:latin typeface="Times" panose="02020603050405020304" pitchFamily="18" charset="0"/>
              </a:rPr>
              <a:pPr/>
              <a:t>4</a:t>
            </a:fld>
            <a:endParaRPr lang="ru-Ru" altLang="en-US" sz="1200" dirty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7537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Пример уровней в Замбии. Вы уже ранее видели данную карту цепи поставок. Золотые стрелки указывают на места, в которых проводилась оценка в государственной системе Замбии. Мы выполнили оценку параллельной цепи поставок, находящейся под управлением Церковной ассоциации здравоохранения Замбии (CHAZ) на центральном и периферийном уровнях (объекты посещения выделены синим цветом).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09446B8C-B910-BF49-A73D-C45B5A537964}" type="slidenum">
              <a:r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09456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l" rtl="0"/>
            <a:r>
              <a:rPr lang="ru-Ru" b="0" i="0" u="none" baseline="0"/>
              <a:t>На данном слайде показаны функциональные модули инструмента. </a:t>
            </a:r>
            <a:endParaRPr lang="ru-Ru" altLang="en-US" dirty="0"/>
          </a:p>
          <a:p>
            <a:pPr algn="l" rtl="0"/>
            <a:r>
              <a:rPr lang="ru-Ru" b="0" i="0" u="none" baseline="0"/>
              <a:t>Объем модулей: перспективы и ожидания (то есть некоторые модули включены, главным образом, на центральном уровне (например, стратегическое планирование и управление), а другие — почти на всех уровнях (например, Человеческие ресурсы, Информационная система управления логистикой)). Более подробная информация представлена на следующем слайде.</a:t>
            </a:r>
            <a:endParaRPr lang="ru-Ru" altLang="en-US" dirty="0"/>
          </a:p>
          <a:p>
            <a:pPr algn="l" rtl="0"/>
            <a:r>
              <a:rPr lang="ru-Ru" b="0" i="0" u="none" baseline="0"/>
              <a:t>Перечисленные здесь модули указаны в том же порядке, в котором они появляются в инструменте.</a:t>
            </a: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/>
            <a:fld id="{ECBB2B00-5F9B-4A01-A947-4575FDEB20CD}" type="slidenum">
              <a:rPr sz="1200">
                <a:latin typeface="Times" panose="02020603050405020304" pitchFamily="18" charset="0"/>
              </a:rPr>
              <a:pPr/>
              <a:t>6</a:t>
            </a:fld>
            <a:endParaRPr lang="ru-Ru" altLang="en-US" sz="1200" dirty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1488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На разных уровнях цепи поставок проводятся опросы по разным функциональным модулям. Вопросы могут отличаться от уровня к уровню. Например, в отношении складирования в министерстве здравоохранения следует задать вопрос о политике, а на других уровнях необходимо выполнить оценку состояния имеющихся складских помещений. Вопросы о закупках задаются только на уровне Реферальных больниц, если они осуществляют закупки. Оценка зрелости отличается от уровня к уровню. Например, на центральном уровне ожидания будут выше, чем на периферийных уровнях. В частности, на центральном уровне процессы должны быть компьютеризированными, а на периферийном уровне могут осуществляться на бумаге, поэтому на центральном уровне наличие электронной системой будет базовым требованием, а на периферийном уровне — продвинутым.</a:t>
            </a:r>
            <a:endParaRPr lang="ru-Ru" baseline="0" dirty="0"/>
          </a:p>
          <a:p>
            <a:endParaRPr lang="ru-Ru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09446B8C-B910-BF49-A73D-C45B5A537964}" type="slidenum">
              <a:r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92401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По уровню:</a:t>
            </a:r>
          </a:p>
          <a:p>
            <a:pPr algn="l" rtl="0"/>
            <a:r>
              <a:rPr lang="ru-Ru" b="0" i="0" u="none" baseline="0"/>
              <a:t>-Разные модули (как показано на предыдущем слайде)</a:t>
            </a:r>
          </a:p>
          <a:p>
            <a:pPr algn="l" rtl="0"/>
            <a:r>
              <a:rPr lang="ru-Ru" b="0" i="0" u="none" baseline="0"/>
              <a:t>-Разные вопросы внутри модулей (на каждом уровне можно задавать вопросы о контроле вышестоящих органов и контроле за нижестоящим уровнем)</a:t>
            </a:r>
          </a:p>
          <a:p>
            <a:pPr algn="l" rtl="0"/>
            <a:r>
              <a:rPr lang="ru-Ru" b="0" i="0" u="none" baseline="0"/>
              <a:t>-Разная оценка зрелости (более подробная информация будет предоставлена в течение последующих нескольких дней, но, в целом, то, что будет базовым на центральном уровне, может быть продвинутым на уровне учреждения здравоохранения (например, электронные записи)). Переходите к процедуре оценки на следующем слайде.</a:t>
            </a:r>
            <a:endParaRPr lang="ru-Ru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09446B8C-B910-BF49-A73D-C45B5A537964}" type="slidenum">
              <a:r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92401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Важные моменты:</a:t>
            </a:r>
          </a:p>
          <a:p>
            <a:pPr marL="228587" indent="-228587" algn="l" rtl="0">
              <a:buAutoNum type="arabicPeriod"/>
            </a:pPr>
            <a:r>
              <a:rPr lang="ru-Ru" b="0" i="0" u="none" baseline="0"/>
              <a:t>Обзор балльной системы: что представляют из себя четыре категории и почему баллы важны </a:t>
            </a:r>
          </a:p>
          <a:p>
            <a:pPr marL="228587" indent="-228587" algn="l" rtl="0">
              <a:buAutoNum type="arabicPeriod"/>
            </a:pPr>
            <a:r>
              <a:rPr lang="ru-Ru" b="0" i="0" u="none" baseline="0"/>
              <a:t>Что делает эту версию такой эффективной — не только одна классификация (как в NSCA 1.0)</a:t>
            </a:r>
            <a:endParaRPr lang="ru-Ru" baseline="0" dirty="0"/>
          </a:p>
          <a:p>
            <a:pPr marL="228587" indent="-228587" algn="l" rtl="0">
              <a:buAutoNum type="arabicPeriod"/>
            </a:pPr>
            <a:r>
              <a:rPr lang="ru-Ru" b="0" i="0" u="none" baseline="0"/>
              <a:t>Два способа получить общий «базовый» балл</a:t>
            </a:r>
          </a:p>
          <a:p>
            <a:pPr marL="685762" lvl="1" indent="-228587" algn="l" rtl="0">
              <a:buAutoNum type="arabicPeriod"/>
            </a:pPr>
            <a:r>
              <a:rPr lang="ru-Ru" b="0" i="0" u="none" baseline="0"/>
              <a:t>Наличие всех базовых возможностей</a:t>
            </a:r>
          </a:p>
          <a:p>
            <a:pPr marL="685762" lvl="1" indent="-228587" algn="l" rtl="0">
              <a:buAutoNum type="arabicPeriod"/>
            </a:pPr>
            <a:r>
              <a:rPr lang="ru-Ru" b="0" i="0" u="none" baseline="0"/>
              <a:t>Сочетание базовых возможностей (с некоторыми пробелами) и некоторых возможностей среднего уровня </a:t>
            </a:r>
          </a:p>
          <a:p>
            <a:pPr algn="l" rtl="0"/>
            <a:r>
              <a:rPr lang="ru-Ru" b="0" i="0" u="none" baseline="0"/>
              <a:t>Максимальный результат 100 % включает базовые (50 %), средние (30 %), продвинутые (15 %) и передовые (5 %) возможности. То, что считается базовым элементом на центральном уровне, может рассматриваться как продвинутый элемент на нижнем уровне системы здравоохранения.</a:t>
            </a:r>
          </a:p>
          <a:p>
            <a:pPr algn="l" rtl="0"/>
            <a:r>
              <a:rPr lang="ru-Ru" b="0" i="0" u="none" baseline="0"/>
              <a:t>Обсуждение различных взглядов на баллы за технологическую зрелость.</a:t>
            </a:r>
          </a:p>
          <a:p>
            <a:pPr lvl="1" algn="l" rtl="0"/>
            <a:r>
              <a:rPr lang="ru-Ru" b="0" i="0" u="none" baseline="0"/>
              <a:t>Общий уровень </a:t>
            </a:r>
          </a:p>
          <a:p>
            <a:pPr lvl="1" algn="l" rtl="0"/>
            <a:r>
              <a:rPr lang="ru-Ru" b="0" i="0" u="none" baseline="0"/>
              <a:t>Какой базовый балл считать достаточным  </a:t>
            </a:r>
          </a:p>
          <a:p>
            <a:pPr lvl="1" algn="l" rtl="0"/>
            <a:r>
              <a:rPr lang="ru-Ru" b="0" i="0" u="none" baseline="0"/>
              <a:t>Вариативность по объектам</a:t>
            </a:r>
          </a:p>
          <a:p>
            <a:pPr lvl="1" algn="l" rtl="0"/>
            <a:r>
              <a:rPr lang="ru-Ru" b="0" i="0" u="none" baseline="0"/>
              <a:t>Нет однозначной рекомендации:</a:t>
            </a:r>
          </a:p>
          <a:p>
            <a:pPr lvl="1" algn="l" rtl="0"/>
            <a:r>
              <a:rPr lang="ru-Ru" b="0" i="0" u="none" baseline="0"/>
              <a:t>Ситуация, когда присутствуют пробелы в базовых возможностях, но также имеются продвинутые возможности таких же функций </a:t>
            </a:r>
          </a:p>
          <a:p>
            <a:pPr lvl="0" algn="l" rtl="0"/>
            <a:r>
              <a:rPr lang="ru-Ru" b="0" i="0" u="none" baseline="0"/>
              <a:t>ERP = программа планирования ресурсов компании</a:t>
            </a:r>
            <a:endParaRPr lang="ru-Ru" dirty="0"/>
          </a:p>
          <a:p>
            <a:endParaRPr lang="ru-Ru" baseline="0" dirty="0"/>
          </a:p>
          <a:p>
            <a:endParaRPr lang="ru-Ru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950B9C52-E2F9-4229-A752-FF3A322C8BC5}" type="slidenum">
              <a:r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6390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BEECF-28B0-4D6A-A3F3-0971A693AC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71C964-5D0E-431B-833F-DFC8005991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10EBAB-9E8C-46DD-8B3B-6D1B91099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7B1501-F06D-445C-9AE4-1D66C1EB0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0B827-F486-42A0-9377-39A7C4F2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79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8BED1-F1F7-4FC5-A32B-F9294BB26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B3F7AE-F1A1-4F3C-B07D-3CE3E7AF26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064B2-9B5F-458D-9081-C45EED752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3B89DB-7B23-41B9-BF31-374330249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42DD82-FA78-4CE2-B50F-1B088941B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991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1B0AA1-ABDC-4976-84B0-EA853B5B43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DEAB1B-1412-4B9F-9BC8-22A2BE8476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6C8DFA-681F-4176-A366-13E7559D2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01BB1A-119B-46C4-9966-9F0C2F8E8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0DA2BA-EAB8-44AA-8254-05C9E3D96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9181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d/Gray 1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10363200" cy="4572000"/>
          </a:xfrm>
        </p:spPr>
        <p:txBody>
          <a:bodyPr/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914805" y="563534"/>
            <a:ext cx="10363200" cy="701731"/>
          </a:xfrm>
        </p:spPr>
        <p:txBody>
          <a:bodyPr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3200" y="6521450"/>
            <a:ext cx="2844800" cy="184150"/>
          </a:xfrm>
        </p:spPr>
        <p:txBody>
          <a:bodyPr/>
          <a:lstStyle>
            <a:lvl1pPr>
              <a:defRPr smtClean="0"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87B8E82A-802F-40EF-AC85-839C9916D43F}" type="datetime1">
              <a:rPr lang="en-US" altLang="en-US" smtClean="0"/>
              <a:t>8/8/2022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521450"/>
            <a:ext cx="3860800" cy="184150"/>
          </a:xfrm>
        </p:spPr>
        <p:txBody>
          <a:bodyPr/>
          <a:lstStyle>
            <a:lvl1pPr algn="ct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r>
              <a:rPr lang="en-US" dirty="0"/>
              <a:t>DRAFT 1.0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44000" y="6521450"/>
            <a:ext cx="2844800" cy="184150"/>
          </a:xfrm>
        </p:spPr>
        <p:txBody>
          <a:bodyPr/>
          <a:lstStyle>
            <a:lvl1pPr>
              <a:defRPr smtClean="0"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9CF8A37C-50C7-4C94-BC3B-1EF8954AE51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97355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DBA17-5977-4CD7-988C-5448730D3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6D6F6C-C07A-4CDA-A9E5-741A381975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F4F6D6-4804-464E-8C56-6D0C0FFDD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14380-5ACF-458A-889C-34B4F51A4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D465B5-4D9E-465B-AD56-AA8346725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082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78EF4-C8AB-4CB3-9769-0023F5FE1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F8FA49-62D9-4173-84DA-C1DCDB5E6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B55BE-68BD-418A-8D14-23B5EED91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F46CE-3602-4BD4-A8B5-031729CD2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1092F2-0B93-4170-98DF-D45BC4816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347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08FE8-CE95-41D1-BB8B-D2B3DE035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F7060-09EC-4089-951B-629BBD4F94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AD1197-5901-49B6-B63E-02643A2B6F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728968-245F-4029-8817-12DA8A939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287E48-38AE-403B-9D4F-253A44634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26DCA9-4EF3-41CA-8999-E2C491BCF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903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54FAF-D8C1-43E7-BFC9-554EC6A43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D8C204-1FC6-4A85-8EBB-EDA77AB0CA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20ABAE-46B2-4117-9877-5AD6761FF4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2DC154-AFB0-4800-A099-37BDCC2C62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5BAB57-C74E-4A1B-8433-C44696A4A3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491CFC-D33C-45DF-9342-5A5026E3A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D66656-A59E-4C47-8FCC-84AEB322F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7F47EA-AA41-44B4-96D4-E4CD8AA10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885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E8654-9CC2-45E1-B93E-5C0E919F0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61D3EB-04BD-427D-BE31-A6DDF7B82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3BB1CE-6EFB-47EE-8B20-DDBBC3DF5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42D365-EE17-4EED-B174-A2B25935D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424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96F803-2E97-497E-A31B-F95E7F8BC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3DA8C1-22B4-4D4A-AF6E-9F1E42EEA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4B8791-0317-41B4-B64E-17AA0C970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644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FD843-05E9-463F-9BA7-6DBDB8129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068B76-928C-4421-964C-36ECCAD92F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2F403F-F7C5-4C36-B7E0-2601D3AE48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7D03BF-E99B-4ED1-BCF7-5C693AF6C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40680D-8BF9-4404-BEC9-5D163FDC1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511097-F2A0-47A5-892D-220413DBE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151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2358F-62CC-432D-BF12-5DB968E39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245B27-8250-4480-87BE-BC9C0BE9F5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84BB05-3DDF-4FEB-AB58-22F733B3CC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53B291-01C8-43E5-8EBE-62E2FB9DF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72967C-9870-4C07-BBAA-08387B396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4A4813-F1B1-49CF-A095-360B3019A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17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5C2CC3-261F-4E95-A756-61BF161E2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128BD3-47A8-41BC-BC00-A0B099D18A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0CEE3-D11D-4F5F-8ED9-DE8B43D2D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EA3BE8-C0F2-4100-8652-AA3E9DE63C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AADAB-C19B-4132-87B6-8892AA5FC5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96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E1A8982-A8FE-434C-841B-957CA43B7779}"/>
              </a:ext>
            </a:extLst>
          </p:cNvPr>
          <p:cNvSpPr/>
          <p:nvPr/>
        </p:nvSpPr>
        <p:spPr>
          <a:xfrm>
            <a:off x="0" y="0"/>
            <a:ext cx="12192000" cy="6932815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sz="1361" kern="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A2C2400-55C3-4622-BE03-9CA2A2E9F769}"/>
              </a:ext>
            </a:extLst>
          </p:cNvPr>
          <p:cNvCxnSpPr/>
          <p:nvPr/>
        </p:nvCxnSpPr>
        <p:spPr>
          <a:xfrm>
            <a:off x="6096000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2362200" y="1479551"/>
            <a:ext cx="9134473" cy="2462213"/>
          </a:xfrm>
          <a:prstGeom prst="rect">
            <a:avLst/>
          </a:prstGeom>
          <a:effectLst/>
        </p:spPr>
        <p:txBody>
          <a:bodyPr anchor="b">
            <a:normAutofit lnSpcReduction="10000"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/>
            <a:r>
              <a:rPr lang="ru-Ru" sz="3200" b="0" i="0" u="none" baseline="0">
                <a:solidFill>
                  <a:srgbClr val="FFFFFF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ОБУЧЕНИЕ УЧАСТНИКОВ ОЦЕНКИ НАЦИОНАЛЬНОЙ ЦЕПИ ПОСТАВОК </a:t>
            </a:r>
            <a:br>
              <a:rPr lang="en-US" sz="3200" b="0" i="0" u="none" baseline="0">
                <a:solidFill>
                  <a:srgbClr val="FFFFFF"/>
                </a:solidFill>
                <a:ea typeface="Gill Sans MT" panose="020B0502020104020203" pitchFamily="34" charset="0"/>
                <a:cs typeface="Arial" panose="020B0604020202020204" pitchFamily="34" charset="0"/>
              </a:rPr>
            </a:br>
            <a:r>
              <a:rPr lang="ru-Ru" sz="3200" b="0" i="0" u="none" baseline="0">
                <a:solidFill>
                  <a:srgbClr val="FFFFFF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(NSCA 2.0)</a:t>
            </a:r>
          </a:p>
          <a:p>
            <a:pPr marL="1619250" indent="-1619250" algn="l" rtl="0"/>
            <a:r>
              <a:rPr lang="ru-Ru" sz="3200" b="0" i="0" u="none" baseline="0">
                <a:solidFill>
                  <a:srgbClr val="FFFF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День 1:</a:t>
            </a:r>
            <a:r>
              <a:rPr lang="en-US" sz="3200" b="0" i="0" u="none" baseline="0">
                <a:solidFill>
                  <a:srgbClr val="FFFF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	</a:t>
            </a:r>
            <a:r>
              <a:rPr lang="ru-Ru" sz="3200" b="0" i="0" u="none" baseline="0">
                <a:solidFill>
                  <a:srgbClr val="FFFF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Функции, структура/возможности разгруппировки и эффективность</a:t>
            </a:r>
            <a:endParaRPr lang="ru-Ru" altLang="en-US" sz="3200" dirty="0">
              <a:solidFill>
                <a:srgbClr val="FFFF00"/>
              </a:solidFill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algn="l" rtl="0"/>
            <a:endParaRPr lang="ru-Ru" altLang="en-US" sz="800" dirty="0">
              <a:solidFill>
                <a:srgbClr val="000000"/>
              </a:solidFill>
              <a:ea typeface="Gill Sans MT" panose="020B0502020104020203" pitchFamily="34" charset="0"/>
              <a:cs typeface="Arial" panose="020B0604020202020204" pitchFamily="34" charset="0"/>
            </a:endParaRPr>
          </a:p>
        </p:txBody>
      </p: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8F998B-3CDE-42DF-AF26-6A2CE33904E3}"/>
              </a:ext>
            </a:extLst>
          </p:cNvPr>
          <p:cNvSpPr txBox="1"/>
          <p:nvPr/>
        </p:nvSpPr>
        <p:spPr>
          <a:xfrm>
            <a:off x="6147252" y="6100390"/>
            <a:ext cx="5912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ru-Ru" sz="1200" i="0" u="none" baseline="0">
                <a:solidFill>
                  <a:prstClr val="white"/>
                </a:solidFill>
                <a:latin typeface="Arial" panose="020B0604020202020204" pitchFamily="34" charset="0"/>
                <a:ea typeface="Calibri Light" panose="020F0302020204030204"/>
                <a:cs typeface="Arial" panose="020B0604020202020204" pitchFamily="34" charset="0"/>
              </a:rPr>
              <a:t>Программа Агентства США по международному развитию (USAID) в отношении глобальной цепи поставок в сфере здравоохранения ― Техническая помощь, целевой заказ на оценку национальной цепи поставок </a:t>
            </a:r>
          </a:p>
        </p:txBody>
      </p:sp>
    </p:spTree>
    <p:extLst>
      <p:ext uri="{BB962C8B-B14F-4D97-AF65-F5344CB8AC3E}">
        <p14:creationId xmlns:p14="http://schemas.microsoft.com/office/powerpoint/2010/main" val="3428658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271" y="81129"/>
            <a:ext cx="11234057" cy="1010501"/>
          </a:xfrm>
        </p:spPr>
        <p:txBody>
          <a:bodyPr>
            <a:noAutofit/>
          </a:bodyPr>
          <a:lstStyle/>
          <a:p>
            <a:pPr algn="ctr" rtl="0">
              <a:lnSpc>
                <a:spcPct val="100000"/>
              </a:lnSpc>
            </a:pPr>
            <a:r>
              <a:rPr lang="ru-Ru" sz="32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Пример. Выводы Модели технологической зрелости (CMM) NSCA 2.0 по функциональной области Х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B9F1CF4F-F94A-4E72-8A7A-1D90E0D98BB3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10</a:t>
            </a:fld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910137" y="6129338"/>
            <a:ext cx="842963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953125" y="6115050"/>
            <a:ext cx="514350" cy="22752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688932" y="6096000"/>
            <a:ext cx="514350" cy="22752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456882" y="6100762"/>
            <a:ext cx="514350" cy="22752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19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1AF814C7-95FC-4D50-8FDE-2F6B613C47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5221" y="1126556"/>
            <a:ext cx="9685980" cy="562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437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146057" y="197202"/>
            <a:ext cx="8145255" cy="762000"/>
          </a:xfrm>
        </p:spPr>
        <p:txBody>
          <a:bodyPr>
            <a:noAutofit/>
          </a:bodyPr>
          <a:lstStyle/>
          <a:p>
            <a:pPr algn="ctr" rtl="0">
              <a:lnSpc>
                <a:spcPct val="100000"/>
              </a:lnSpc>
              <a:defRPr/>
            </a:pP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Возможности и эффективность</a:t>
            </a:r>
            <a:endParaRPr lang="ru-Ru" sz="3600" b="1" strike="sngStrike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51907" y="1294410"/>
            <a:ext cx="1055749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ru-Ru" sz="20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Возможность (измеряется с помощью модели технологической зрелости)</a:t>
            </a:r>
          </a:p>
          <a:p>
            <a:pPr marL="742950" lvl="1" indent="-285750" algn="l" rtl="0">
              <a:buFont typeface="Arial" panose="020B0604020202020204" pitchFamily="34" charset="0"/>
              <a:buChar char="•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Оценивает зрелость системы</a:t>
            </a:r>
          </a:p>
          <a:p>
            <a:pPr marL="1200150" lvl="2" indent="-285750" algn="l" rtl="0">
              <a:buFont typeface="Arial" panose="020B0604020202020204" pitchFamily="34" charset="0"/>
              <a:buChar char="•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Имеющаяся инфраструктура и системы (информация, человеческие ресурсы, распределение и пр.)</a:t>
            </a:r>
          </a:p>
          <a:p>
            <a:pPr marL="1200150" lvl="2" indent="-285750" algn="l" rtl="0">
              <a:buFont typeface="Arial" panose="020B0604020202020204" pitchFamily="34" charset="0"/>
              <a:buChar char="•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Обучение</a:t>
            </a:r>
          </a:p>
          <a:p>
            <a:pPr marL="1200150" lvl="2" indent="-285750" algn="l" rtl="0">
              <a:buFont typeface="Arial" panose="020B0604020202020204" pitchFamily="34" charset="0"/>
              <a:buChar char="•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Финансирование</a:t>
            </a:r>
          </a:p>
          <a:p>
            <a:pPr marL="1200150" lvl="2" indent="-285750" algn="l" rtl="0">
              <a:buFont typeface="Arial" panose="020B0604020202020204" pitchFamily="34" charset="0"/>
              <a:buChar char="•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Устойчивость</a:t>
            </a:r>
          </a:p>
          <a:p>
            <a:pPr marL="742950" lvl="1" indent="-285750" algn="l" rtl="0">
              <a:buFont typeface="Arial" panose="020B0604020202020204" pitchFamily="34" charset="0"/>
              <a:buChar char="•"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ru-Ru" sz="20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Эффективность (измеряется с помощью КПЭ)</a:t>
            </a:r>
          </a:p>
          <a:p>
            <a:pPr marL="742950" lvl="1" indent="-285750" algn="l" rtl="0">
              <a:buFont typeface="Arial" panose="020B0604020202020204" pitchFamily="34" charset="0"/>
              <a:buChar char="•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Оценивает фактическую производительность системы</a:t>
            </a:r>
          </a:p>
          <a:p>
            <a:pPr marL="742950" lvl="1" indent="-285750" algn="l" rtl="0">
              <a:buFont typeface="Arial" panose="020B0604020202020204" pitchFamily="34" charset="0"/>
              <a:buChar char="•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КПЭ включены в 6 из 11 функциональных областей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2577" y="5403273"/>
            <a:ext cx="106759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ru-Ru" sz="2000" b="0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Использование обоих элементов позволяет оценить потенциал и фактическую производительность системы на данный момент</a:t>
            </a:r>
            <a:endParaRPr lang="ru-Ru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701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Content Placeholder 1"/>
          <p:cNvSpPr>
            <a:spLocks noGrp="1"/>
          </p:cNvSpPr>
          <p:nvPr>
            <p:ph idx="1"/>
          </p:nvPr>
        </p:nvSpPr>
        <p:spPr>
          <a:xfrm>
            <a:off x="1824038" y="1565920"/>
            <a:ext cx="8615362" cy="528026"/>
          </a:xfrm>
        </p:spPr>
        <p:txBody>
          <a:bodyPr/>
          <a:lstStyle/>
          <a:p>
            <a:pPr marL="0" indent="0" algn="l" rtl="0">
              <a:lnSpc>
                <a:spcPct val="100000"/>
              </a:lnSpc>
              <a:buNone/>
            </a:pPr>
            <a:r>
              <a:rPr lang="ru-Ru" sz="2400" b="0" i="0" u="none" baseline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Объединение СММ с КПЭ для определения возможностей.</a:t>
            </a:r>
          </a:p>
        </p:txBody>
      </p:sp>
      <p:sp>
        <p:nvSpPr>
          <p:cNvPr id="46086" name="Title 5"/>
          <p:cNvSpPr>
            <a:spLocks noGrp="1"/>
          </p:cNvSpPr>
          <p:nvPr>
            <p:ph type="title"/>
          </p:nvPr>
        </p:nvSpPr>
        <p:spPr>
          <a:xfrm>
            <a:off x="1824038" y="-93820"/>
            <a:ext cx="8615362" cy="1323439"/>
          </a:xfrm>
        </p:spPr>
        <p:txBody>
          <a:bodyPr/>
          <a:lstStyle/>
          <a:p>
            <a:pPr algn="l" rtl="0" eaLnBrk="1" hangingPunct="1">
              <a:lnSpc>
                <a:spcPct val="100000"/>
              </a:lnSpc>
            </a:pPr>
            <a:br>
              <a:rPr lang="ru-Ru" sz="4000" b="1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686339" y="2112963"/>
            <a:ext cx="3366709" cy="2057400"/>
            <a:chOff x="685800" y="1747838"/>
            <a:chExt cx="2819400" cy="2057400"/>
          </a:xfrm>
        </p:grpSpPr>
        <p:sp>
          <p:nvSpPr>
            <p:cNvPr id="10" name="Content Placeholder 7"/>
            <p:cNvSpPr txBox="1">
              <a:spLocks/>
            </p:cNvSpPr>
            <p:nvPr/>
          </p:nvSpPr>
          <p:spPr bwMode="auto">
            <a:xfrm>
              <a:off x="685800" y="2073275"/>
              <a:ext cx="2819400" cy="993775"/>
            </a:xfrm>
            <a:prstGeom prst="rect">
              <a:avLst/>
            </a:prstGeom>
            <a:noFill/>
            <a:ln w="28575">
              <a:solidFill>
                <a:srgbClr val="003366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marL="234950" indent="-2349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rgbClr val="154068"/>
                  </a:solidFill>
                  <a:latin typeface="+mn-lt"/>
                  <a:ea typeface="+mn-ea"/>
                  <a:cs typeface="+mn-cs"/>
                </a:defRPr>
              </a:lvl1pPr>
              <a:lvl2pPr marL="692150" indent="-23495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+mn-lt"/>
                </a:defRPr>
              </a:lvl2pPr>
              <a:lvl3pPr marL="1149350" indent="-23495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Arial" charset="0"/>
                <a:buChar char="-"/>
                <a:defRPr sz="1800">
                  <a:solidFill>
                    <a:schemeClr val="tx1"/>
                  </a:solidFill>
                  <a:latin typeface="+mn-lt"/>
                </a:defRPr>
              </a:lvl3pPr>
              <a:lvl4pPr marL="1606550" indent="-2349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63750" indent="-234950" algn="l" rtl="0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20950" indent="-23495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8150" indent="-23495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35350" indent="-23495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92550" indent="-23495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 rtl="0">
                <a:buNone/>
                <a:defRPr/>
              </a:pPr>
              <a:r>
                <a:rPr lang="ru-Ru" sz="14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Оценивает технологическую зрелость цепи поставок в сравнении с лучшими отраслевыми стандартами.</a:t>
              </a:r>
            </a:p>
            <a:p>
              <a:pPr marL="0" indent="0" algn="ctr" rtl="0">
                <a:buNone/>
                <a:defRPr/>
              </a:pPr>
              <a:endParaRPr lang="ru-Ru" sz="2000" kern="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indent="0" algn="ctr" rtl="0">
                <a:buNone/>
                <a:defRPr/>
              </a:pPr>
              <a:endParaRPr lang="ru-Ru" sz="2000" kern="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rtl="0">
                <a:defRPr/>
              </a:pPr>
              <a:endParaRPr lang="ru-Ru" sz="2000" kern="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Down Arrow 7"/>
            <p:cNvSpPr/>
            <p:nvPr/>
          </p:nvSpPr>
          <p:spPr>
            <a:xfrm>
              <a:off x="1312863" y="3195638"/>
              <a:ext cx="1563687" cy="609600"/>
            </a:xfrm>
            <a:prstGeom prst="downArrow">
              <a:avLst/>
            </a:prstGeom>
            <a:solidFill>
              <a:srgbClr val="003366"/>
            </a:solidFill>
            <a:ln w="25400" cap="flat" cmpd="sng" algn="ctr">
              <a:solidFill>
                <a:srgbClr val="003366"/>
              </a:solidFill>
              <a:prstDash val="solid"/>
            </a:ln>
            <a:effectLst/>
          </p:spPr>
          <p:txBody>
            <a:bodyPr anchor="ctr"/>
            <a:lstStyle/>
            <a:p>
              <a:pPr algn="ctr" rtl="0">
                <a:defRPr/>
              </a:pPr>
              <a:r>
                <a:rPr lang="ru-Ru" sz="1100" b="1" i="0" u="none" kern="0" baseline="0">
                  <a:solidFill>
                    <a:srgbClr val="FFFFFF"/>
                  </a:solidFill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Выходные данные</a:t>
              </a:r>
            </a:p>
          </p:txBody>
        </p:sp>
        <p:sp>
          <p:nvSpPr>
            <p:cNvPr id="46090" name="TextBox 17"/>
            <p:cNvSpPr txBox="1">
              <a:spLocks noChangeArrowheads="1"/>
            </p:cNvSpPr>
            <p:nvPr/>
          </p:nvSpPr>
          <p:spPr bwMode="auto">
            <a:xfrm>
              <a:off x="685800" y="1747838"/>
              <a:ext cx="2819400" cy="276999"/>
            </a:xfrm>
            <a:prstGeom prst="rect">
              <a:avLst/>
            </a:prstGeom>
            <a:solidFill>
              <a:srgbClr val="003366"/>
            </a:solidFill>
            <a:ln w="28575">
              <a:solidFill>
                <a:srgbClr val="003366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Aft>
                  <a:spcPts val="120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635C5B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1pPr>
              <a:lvl2pPr marL="742950" indent="-285750">
                <a:spcAft>
                  <a:spcPts val="1200"/>
                </a:spcAft>
                <a:buFont typeface="Arial" panose="020B0604020202020204" pitchFamily="34" charset="0"/>
                <a:buChar char="–"/>
                <a:defRPr sz="2000">
                  <a:solidFill>
                    <a:srgbClr val="635C5B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rgbClr val="6C6463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600">
                  <a:solidFill>
                    <a:srgbClr val="6C6463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6C6463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6C6463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6C6463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6C6463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6C6463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9pPr>
            </a:lstStyle>
            <a:p>
              <a:pPr algn="ctr" rtl="0">
                <a:spcAft>
                  <a:spcPct val="0"/>
                </a:spcAft>
                <a:buFontTx/>
                <a:buNone/>
              </a:pPr>
              <a:r>
                <a:rPr lang="ru-Ru" sz="1200" b="1" i="0" u="none" baseline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СММ</a:t>
              </a:r>
            </a:p>
          </p:txBody>
        </p:sp>
      </p:grpSp>
      <p:sp>
        <p:nvSpPr>
          <p:cNvPr id="40972" name="TextBox 1"/>
          <p:cNvSpPr txBox="1">
            <a:spLocks noChangeArrowheads="1"/>
          </p:cNvSpPr>
          <p:nvPr/>
        </p:nvSpPr>
        <p:spPr bwMode="auto">
          <a:xfrm>
            <a:off x="2085976" y="6000244"/>
            <a:ext cx="8201025" cy="70788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457200" indent="-457200">
              <a:spcAft>
                <a:spcPts val="1200"/>
              </a:spcAft>
              <a:buFont typeface="Arial" panose="020B0604020202020204" pitchFamily="34" charset="0"/>
              <a:buChar char="•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  <a:lvl2pPr marL="742950" indent="-285750">
              <a:spcAft>
                <a:spcPts val="1200"/>
              </a:spcAft>
              <a:buFont typeface="Arial" panose="020B0604020202020204" pitchFamily="34" charset="0"/>
              <a:buChar char="–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9pPr>
          </a:lstStyle>
          <a:p>
            <a:pPr algn="l" rtl="0">
              <a:spcAft>
                <a:spcPct val="0"/>
              </a:spcAft>
              <a:buFontTx/>
              <a:buChar char="•"/>
              <a:defRPr/>
            </a:pP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Гипотезы по эффективности на основе возможностей</a:t>
            </a:r>
          </a:p>
          <a:p>
            <a:pPr algn="l" rtl="0">
              <a:spcAft>
                <a:spcPct val="0"/>
              </a:spcAft>
              <a:buFontTx/>
              <a:buChar char="•"/>
              <a:defRPr/>
            </a:pP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Определение сфер потенциального вмешательства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249606" y="2112963"/>
            <a:ext cx="3293945" cy="2057400"/>
            <a:chOff x="5638800" y="1747838"/>
            <a:chExt cx="2900363" cy="2057400"/>
          </a:xfrm>
        </p:grpSpPr>
        <p:sp>
          <p:nvSpPr>
            <p:cNvPr id="11" name="Content Placeholder 9"/>
            <p:cNvSpPr txBox="1">
              <a:spLocks/>
            </p:cNvSpPr>
            <p:nvPr/>
          </p:nvSpPr>
          <p:spPr bwMode="auto">
            <a:xfrm>
              <a:off x="5638800" y="2073275"/>
              <a:ext cx="2900363" cy="993775"/>
            </a:xfrm>
            <a:prstGeom prst="rect">
              <a:avLst/>
            </a:prstGeom>
            <a:noFill/>
            <a:ln w="28575">
              <a:solidFill>
                <a:srgbClr val="003366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marL="234950" indent="-2349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rgbClr val="154068"/>
                  </a:solidFill>
                  <a:latin typeface="+mn-lt"/>
                  <a:ea typeface="+mn-ea"/>
                  <a:cs typeface="+mn-cs"/>
                </a:defRPr>
              </a:lvl1pPr>
              <a:lvl2pPr marL="692150" indent="-23495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+mn-lt"/>
                </a:defRPr>
              </a:lvl2pPr>
              <a:lvl3pPr marL="1149350" indent="-23495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Arial" charset="0"/>
                <a:buChar char="-"/>
                <a:defRPr sz="1800">
                  <a:solidFill>
                    <a:schemeClr val="tx1"/>
                  </a:solidFill>
                  <a:latin typeface="+mn-lt"/>
                </a:defRPr>
              </a:lvl3pPr>
              <a:lvl4pPr marL="1606550" indent="-2349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63750" indent="-234950" algn="l" rtl="0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20950" indent="-23495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8150" indent="-23495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35350" indent="-23495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92550" indent="-23495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 rtl="0">
                <a:buNone/>
                <a:defRPr/>
              </a:pPr>
              <a:r>
                <a:rPr lang="ru-Ru" sz="14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Набор показателей, обеспечивающий всестороннюю оценку эффективности цепи поставок в сфере здравоохранения.</a:t>
              </a:r>
            </a:p>
            <a:p>
              <a:pPr marL="0" indent="0" algn="l" rtl="0">
                <a:buNone/>
                <a:defRPr/>
              </a:pPr>
              <a:endParaRPr lang="ru-Ru" sz="2000" kern="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091" name="TextBox 19"/>
            <p:cNvSpPr txBox="1">
              <a:spLocks noChangeArrowheads="1"/>
            </p:cNvSpPr>
            <p:nvPr/>
          </p:nvSpPr>
          <p:spPr bwMode="auto">
            <a:xfrm>
              <a:off x="5638800" y="1747838"/>
              <a:ext cx="2900363" cy="276999"/>
            </a:xfrm>
            <a:prstGeom prst="rect">
              <a:avLst/>
            </a:prstGeom>
            <a:solidFill>
              <a:srgbClr val="003366"/>
            </a:solidFill>
            <a:ln w="28575">
              <a:solidFill>
                <a:srgbClr val="003366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Aft>
                  <a:spcPts val="120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635C5B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1pPr>
              <a:lvl2pPr marL="742950" indent="-285750">
                <a:spcAft>
                  <a:spcPts val="1200"/>
                </a:spcAft>
                <a:buFont typeface="Arial" panose="020B0604020202020204" pitchFamily="34" charset="0"/>
                <a:buChar char="–"/>
                <a:defRPr sz="2000">
                  <a:solidFill>
                    <a:srgbClr val="635C5B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rgbClr val="6C6463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600">
                  <a:solidFill>
                    <a:srgbClr val="6C6463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6C6463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6C6463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6C6463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6C6463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6C6463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9pPr>
            </a:lstStyle>
            <a:p>
              <a:pPr algn="ctr" rtl="0">
                <a:spcAft>
                  <a:spcPct val="0"/>
                </a:spcAft>
                <a:buFontTx/>
                <a:buNone/>
              </a:pPr>
              <a:r>
                <a:rPr lang="ru-Ru" sz="1200" b="1" i="0" u="none" baseline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КПЭ</a:t>
              </a:r>
            </a:p>
          </p:txBody>
        </p:sp>
        <p:sp>
          <p:nvSpPr>
            <p:cNvPr id="16" name="Down Arrow 12"/>
            <p:cNvSpPr/>
            <p:nvPr/>
          </p:nvSpPr>
          <p:spPr>
            <a:xfrm>
              <a:off x="6307138" y="3195638"/>
              <a:ext cx="1563687" cy="609600"/>
            </a:xfrm>
            <a:prstGeom prst="downArrow">
              <a:avLst/>
            </a:prstGeom>
            <a:solidFill>
              <a:srgbClr val="003366"/>
            </a:solidFill>
            <a:ln w="25400" cap="flat" cmpd="sng" algn="ctr">
              <a:solidFill>
                <a:srgbClr val="003366"/>
              </a:solidFill>
              <a:prstDash val="solid"/>
            </a:ln>
            <a:effectLst/>
          </p:spPr>
          <p:txBody>
            <a:bodyPr anchor="ctr"/>
            <a:lstStyle/>
            <a:p>
              <a:pPr algn="ctr" rtl="0">
                <a:defRPr/>
              </a:pPr>
              <a:r>
                <a:rPr lang="ru-Ru" sz="1100" b="1" i="0" u="none" kern="0" baseline="0">
                  <a:solidFill>
                    <a:srgbClr val="FFFFFF"/>
                  </a:solidFill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Выходные данные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342521" y="4189380"/>
            <a:ext cx="3847278" cy="1686933"/>
            <a:chOff x="6831" y="1432656"/>
            <a:chExt cx="2041773" cy="1020886"/>
          </a:xfrm>
        </p:grpSpPr>
        <p:sp>
          <p:nvSpPr>
            <p:cNvPr id="18" name="Rounded Rectangle 17"/>
            <p:cNvSpPr/>
            <p:nvPr/>
          </p:nvSpPr>
          <p:spPr>
            <a:xfrm>
              <a:off x="6831" y="1432656"/>
              <a:ext cx="2041773" cy="102088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ounded Rectangle 4"/>
            <p:cNvSpPr/>
            <p:nvPr/>
          </p:nvSpPr>
          <p:spPr>
            <a:xfrm>
              <a:off x="6831" y="1446821"/>
              <a:ext cx="2041773" cy="10067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algn="ctr" defTabSz="889000" rtl="0">
                <a:spcBef>
                  <a:spcPts val="300"/>
                </a:spcBef>
              </a:pPr>
              <a:r>
                <a:rPr lang="ru-Ru" sz="1400" b="0" i="0" u="none" baseline="0">
                  <a:solidFill>
                    <a:srgbClr val="FFFF00"/>
                  </a:solidFill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В чем заключаются пробелы </a:t>
              </a:r>
              <a:br>
                <a:rPr lang="en-US" sz="1400" b="0" i="0" u="none" baseline="0">
                  <a:solidFill>
                    <a:srgbClr val="FFFF00"/>
                  </a:solidFill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</a:br>
              <a:r>
                <a:rPr lang="ru-Ru" sz="1400" b="0" i="0" u="none" baseline="0">
                  <a:solidFill>
                    <a:srgbClr val="FFFF00"/>
                  </a:solidFill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возможностей? </a:t>
              </a:r>
            </a:p>
            <a:p>
              <a:pPr marL="266700" indent="-182563" algn="l" defTabSz="889000" rtl="0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ru-Ru" sz="1400" b="0" i="0" u="none" baseline="0"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Конфигурации по уровням?</a:t>
              </a:r>
            </a:p>
            <a:p>
              <a:pPr marL="266700" indent="-182563" algn="l" defTabSz="889000" rtl="0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ru-Ru" sz="1400" b="0" i="0" u="none" baseline="0"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Отклонение на одном уровне?</a:t>
              </a:r>
            </a:p>
            <a:p>
              <a:pPr marL="266700" indent="-182563" algn="l" defTabSz="889000" rtl="0"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ru-Ru" sz="1400" b="0" i="0" u="none" baseline="0"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Конфигурации по функциональным областям?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66178" y="4212788"/>
            <a:ext cx="3637290" cy="1663528"/>
            <a:chOff x="6831" y="1432656"/>
            <a:chExt cx="2041773" cy="1020887"/>
          </a:xfrm>
        </p:grpSpPr>
        <p:sp>
          <p:nvSpPr>
            <p:cNvPr id="21" name="Rounded Rectangle 20"/>
            <p:cNvSpPr/>
            <p:nvPr/>
          </p:nvSpPr>
          <p:spPr>
            <a:xfrm>
              <a:off x="6831" y="1432656"/>
              <a:ext cx="2041773" cy="102088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4"/>
            <p:cNvSpPr/>
            <p:nvPr/>
          </p:nvSpPr>
          <p:spPr>
            <a:xfrm>
              <a:off x="36732" y="1432657"/>
              <a:ext cx="1981971" cy="10208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algn="ctr" defTabSz="889000" rtl="0">
                <a:spcBef>
                  <a:spcPts val="300"/>
                </a:spcBef>
                <a:spcAft>
                  <a:spcPct val="35000"/>
                </a:spcAft>
              </a:pPr>
              <a:r>
                <a:rPr lang="ru-Ru" sz="1400" b="0" i="0" u="none" baseline="0">
                  <a:solidFill>
                    <a:srgbClr val="FFFF00"/>
                  </a:solidFill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В чем заключаются проблемы с эффективностью?</a:t>
              </a:r>
            </a:p>
            <a:p>
              <a:pPr marL="182563" indent="-182563" algn="l" rtl="0">
                <a:spcBef>
                  <a:spcPts val="300"/>
                </a:spcBef>
                <a:spcAft>
                  <a:spcPct val="0"/>
                </a:spcAft>
                <a:buFontTx/>
                <a:buChar char="•"/>
                <a:defRPr/>
              </a:pPr>
              <a:r>
                <a:rPr lang="ru-Ru" sz="1400" b="0" i="0" u="none" baseline="0"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Конфигурации по уровням?</a:t>
              </a:r>
            </a:p>
            <a:p>
              <a:pPr marL="182563" indent="-182563" algn="l" rtl="0">
                <a:spcBef>
                  <a:spcPts val="300"/>
                </a:spcBef>
                <a:spcAft>
                  <a:spcPct val="0"/>
                </a:spcAft>
                <a:buFontTx/>
                <a:buChar char="•"/>
                <a:defRPr/>
              </a:pPr>
              <a:r>
                <a:rPr lang="ru-Ru" sz="1400" b="0" i="0" u="none" baseline="0"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Конфигурации по КПЭ?</a:t>
              </a:r>
            </a:p>
            <a:p>
              <a:pPr marL="182563" indent="-182563" algn="l" rtl="0">
                <a:spcBef>
                  <a:spcPts val="300"/>
                </a:spcBef>
                <a:spcAft>
                  <a:spcPct val="0"/>
                </a:spcAft>
                <a:buFontTx/>
                <a:buChar char="•"/>
                <a:defRPr/>
              </a:pPr>
              <a:r>
                <a:rPr lang="ru-Ru" sz="1400" b="0" i="0" u="none" baseline="0"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Конфигурации по функциональным областям?</a:t>
              </a:r>
              <a:endParaRPr lang="ru-Ru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3" name="Title 2"/>
          <p:cNvSpPr txBox="1">
            <a:spLocks/>
          </p:cNvSpPr>
          <p:nvPr/>
        </p:nvSpPr>
        <p:spPr bwMode="auto">
          <a:xfrm>
            <a:off x="175236" y="8301"/>
            <a:ext cx="11813564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BA0C2F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rtl="0"/>
            <a:r>
              <a:rPr lang="ru-Ru" sz="32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Сравнение результатов модели технологической зрелости (СММ) и ключевых показателей эффективности (КПЭ)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44000" y="6521450"/>
            <a:ext cx="2844800" cy="184150"/>
          </a:xfrm>
        </p:spPr>
        <p:txBody>
          <a:bodyPr/>
          <a:lstStyle/>
          <a:p>
            <a:pPr algn="r" rtl="0">
              <a:defRPr/>
            </a:pPr>
            <a:fld id="{9CF8A37C-50C7-4C94-BC3B-1EF8954AE51E}" type="slidenum">
              <a:rPr sz="1100">
                <a:latin typeface="Arial" panose="020B0604020202020204" pitchFamily="34" charset="0"/>
                <a:cs typeface="Arial" panose="020B0604020202020204" pitchFamily="34" charset="0"/>
              </a:rPr>
              <a:pPr algn="r" rtl="0">
                <a:defRPr/>
              </a:pPr>
              <a:t>12</a:t>
            </a:fld>
            <a:endParaRPr lang="ru-Ru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8194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48787" y="154591"/>
            <a:ext cx="11476514" cy="758825"/>
          </a:xfrm>
        </p:spPr>
        <p:txBody>
          <a:bodyPr>
            <a:noAutofit/>
          </a:bodyPr>
          <a:lstStyle/>
          <a:p>
            <a:pPr algn="ctr" rtl="0">
              <a:lnSpc>
                <a:spcPct val="100000"/>
              </a:lnSpc>
            </a:pP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Оценка возможностей и эффективности</a:t>
            </a:r>
            <a:endParaRPr lang="ru-Ru" sz="3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627112" y="5254137"/>
            <a:ext cx="3766146" cy="217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16200000">
            <a:off x="2757037" y="3384061"/>
            <a:ext cx="37401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233797" y="2208565"/>
            <a:ext cx="461665" cy="2617896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 algn="ctr" rtl="0">
              <a:defRPr/>
            </a:pPr>
            <a:r>
              <a:rPr lang="ru-Ru" b="0" i="0" u="none" baseline="0">
                <a:solidFill>
                  <a:srgbClr val="003366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Эффективность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140220" y="5315309"/>
            <a:ext cx="275034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rtl="0" eaLnBrk="1" hangingPunct="1"/>
            <a:r>
              <a:rPr lang="ru-Ru" b="0" i="0" u="none" baseline="0">
                <a:solidFill>
                  <a:srgbClr val="003366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Возможности и функциональность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080890" y="5256309"/>
            <a:ext cx="108317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rtl="0" eaLnBrk="1" hangingPunct="1"/>
            <a:r>
              <a:rPr lang="ru-Ru" sz="1400" b="0" i="0" u="none" baseline="0">
                <a:solidFill>
                  <a:srgbClr val="003366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Низкий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780816" y="4902369"/>
            <a:ext cx="97843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 eaLnBrk="1" hangingPunct="1"/>
            <a:r>
              <a:rPr lang="ru-Ru" sz="1400" b="0" i="0" u="none" baseline="0">
                <a:solidFill>
                  <a:srgbClr val="003366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Низкий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916028" y="5253669"/>
            <a:ext cx="10086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 eaLnBrk="1" hangingPunct="1"/>
            <a:r>
              <a:rPr lang="ru-Ru" sz="1400" b="0" i="0" u="none" baseline="0">
                <a:solidFill>
                  <a:srgbClr val="003366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Высокий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761953" y="1569715"/>
            <a:ext cx="100203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 eaLnBrk="1" hangingPunct="1"/>
            <a:r>
              <a:rPr lang="ru-Ru" sz="1400" b="0" i="0" u="none" baseline="0">
                <a:solidFill>
                  <a:srgbClr val="003366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Высокий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952875" y="5461215"/>
            <a:ext cx="133920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rtl="0" eaLnBrk="1" hangingPunct="1"/>
            <a:r>
              <a:rPr lang="ru-Ru" sz="1200" b="0" i="0" u="none" baseline="0">
                <a:solidFill>
                  <a:srgbClr val="003366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Минимально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668167" y="5459348"/>
            <a:ext cx="15044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rtl="0" eaLnBrk="1" hangingPunct="1"/>
            <a:r>
              <a:rPr lang="ru-Ru" sz="1200" b="0" i="0" u="none" baseline="0">
                <a:solidFill>
                  <a:srgbClr val="003366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Лучшие практики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459485" y="3571386"/>
            <a:ext cx="55960" cy="6191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082058" y="3587261"/>
            <a:ext cx="54769" cy="6191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945261" y="3946036"/>
            <a:ext cx="54769" cy="6191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272433" y="4257186"/>
            <a:ext cx="54769" cy="6191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379588" y="4381011"/>
            <a:ext cx="55959" cy="635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376266" y="2823676"/>
            <a:ext cx="55960" cy="61913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Arc 38"/>
          <p:cNvSpPr/>
          <p:nvPr/>
        </p:nvSpPr>
        <p:spPr>
          <a:xfrm rot="18215171">
            <a:off x="4817613" y="2311231"/>
            <a:ext cx="3186112" cy="1740694"/>
          </a:xfrm>
          <a:custGeom>
            <a:avLst/>
            <a:gdLst>
              <a:gd name="connsiteX0" fmla="*/ 2310733 w 5775471"/>
              <a:gd name="connsiteY0" fmla="*/ 50541 h 5012547"/>
              <a:gd name="connsiteX1" fmla="*/ 5515125 w 5775471"/>
              <a:gd name="connsiteY1" fmla="*/ 1466295 h 5012547"/>
              <a:gd name="connsiteX2" fmla="*/ 2887736 w 5775471"/>
              <a:gd name="connsiteY2" fmla="*/ 2506274 h 5012547"/>
              <a:gd name="connsiteX3" fmla="*/ 2310733 w 5775471"/>
              <a:gd name="connsiteY3" fmla="*/ 50541 h 5012547"/>
              <a:gd name="connsiteX0" fmla="*/ 2310733 w 5775471"/>
              <a:gd name="connsiteY0" fmla="*/ 50541 h 5012547"/>
              <a:gd name="connsiteX1" fmla="*/ 5515125 w 5775471"/>
              <a:gd name="connsiteY1" fmla="*/ 1466295 h 5012547"/>
              <a:gd name="connsiteX0" fmla="*/ 0 w 3649853"/>
              <a:gd name="connsiteY0" fmla="*/ 50766 h 2506499"/>
              <a:gd name="connsiteX1" fmla="*/ 3204392 w 3649853"/>
              <a:gd name="connsiteY1" fmla="*/ 1466520 h 2506499"/>
              <a:gd name="connsiteX2" fmla="*/ 577003 w 3649853"/>
              <a:gd name="connsiteY2" fmla="*/ 2506499 h 2506499"/>
              <a:gd name="connsiteX3" fmla="*/ 0 w 3649853"/>
              <a:gd name="connsiteY3" fmla="*/ 50766 h 2506499"/>
              <a:gd name="connsiteX0" fmla="*/ 0 w 3649853"/>
              <a:gd name="connsiteY0" fmla="*/ 50766 h 2506499"/>
              <a:gd name="connsiteX1" fmla="*/ 3649853 w 3649853"/>
              <a:gd name="connsiteY1" fmla="*/ 2016815 h 2506499"/>
              <a:gd name="connsiteX0" fmla="*/ 1101387 w 4751240"/>
              <a:gd name="connsiteY0" fmla="*/ 154274 h 2610007"/>
              <a:gd name="connsiteX1" fmla="*/ 4305779 w 4751240"/>
              <a:gd name="connsiteY1" fmla="*/ 1570028 h 2610007"/>
              <a:gd name="connsiteX2" fmla="*/ 1678390 w 4751240"/>
              <a:gd name="connsiteY2" fmla="*/ 2610007 h 2610007"/>
              <a:gd name="connsiteX3" fmla="*/ 1101387 w 4751240"/>
              <a:gd name="connsiteY3" fmla="*/ 154274 h 2610007"/>
              <a:gd name="connsiteX0" fmla="*/ 0 w 4751240"/>
              <a:gd name="connsiteY0" fmla="*/ 28113 h 2610007"/>
              <a:gd name="connsiteX1" fmla="*/ 4751240 w 4751240"/>
              <a:gd name="connsiteY1" fmla="*/ 2120323 h 2610007"/>
              <a:gd name="connsiteX0" fmla="*/ 647115 w 4296968"/>
              <a:gd name="connsiteY0" fmla="*/ 79613 h 2535346"/>
              <a:gd name="connsiteX1" fmla="*/ 3851507 w 4296968"/>
              <a:gd name="connsiteY1" fmla="*/ 1495367 h 2535346"/>
              <a:gd name="connsiteX2" fmla="*/ 1224118 w 4296968"/>
              <a:gd name="connsiteY2" fmla="*/ 2535346 h 2535346"/>
              <a:gd name="connsiteX3" fmla="*/ 647115 w 4296968"/>
              <a:gd name="connsiteY3" fmla="*/ 79613 h 2535346"/>
              <a:gd name="connsiteX0" fmla="*/ 0 w 4296968"/>
              <a:gd name="connsiteY0" fmla="*/ 29632 h 2535346"/>
              <a:gd name="connsiteX1" fmla="*/ 4296968 w 4296968"/>
              <a:gd name="connsiteY1" fmla="*/ 2045662 h 2535346"/>
              <a:gd name="connsiteX0" fmla="*/ 647115 w 4296968"/>
              <a:gd name="connsiteY0" fmla="*/ 50767 h 2506500"/>
              <a:gd name="connsiteX1" fmla="*/ 3851507 w 4296968"/>
              <a:gd name="connsiteY1" fmla="*/ 1466521 h 2506500"/>
              <a:gd name="connsiteX2" fmla="*/ 1224118 w 4296968"/>
              <a:gd name="connsiteY2" fmla="*/ 2506500 h 2506500"/>
              <a:gd name="connsiteX3" fmla="*/ 647115 w 4296968"/>
              <a:gd name="connsiteY3" fmla="*/ 50767 h 2506500"/>
              <a:gd name="connsiteX0" fmla="*/ 0 w 4296968"/>
              <a:gd name="connsiteY0" fmla="*/ 786 h 2506500"/>
              <a:gd name="connsiteX1" fmla="*/ 4296968 w 4296968"/>
              <a:gd name="connsiteY1" fmla="*/ 2016816 h 250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296968" h="2506500" stroke="0" extrusionOk="0">
                <a:moveTo>
                  <a:pt x="647115" y="50767"/>
                </a:moveTo>
                <a:cubicBezTo>
                  <a:pt x="1964770" y="-182439"/>
                  <a:pt x="3293492" y="404612"/>
                  <a:pt x="3851507" y="1466521"/>
                </a:cubicBezTo>
                <a:lnTo>
                  <a:pt x="1224118" y="2506500"/>
                </a:lnTo>
                <a:lnTo>
                  <a:pt x="647115" y="50767"/>
                </a:lnTo>
                <a:close/>
              </a:path>
              <a:path w="4296968" h="2506500" fill="none">
                <a:moveTo>
                  <a:pt x="0" y="786"/>
                </a:moveTo>
                <a:cubicBezTo>
                  <a:pt x="1363580" y="98756"/>
                  <a:pt x="3738953" y="954907"/>
                  <a:pt x="4296968" y="2016816"/>
                </a:cubicBezTo>
              </a:path>
            </a:pathLst>
          </a:cu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rtl="0">
              <a:defRPr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6486869" y="2804626"/>
            <a:ext cx="323850" cy="779463"/>
          </a:xfrm>
          <a:prstGeom prst="straightConnector1">
            <a:avLst/>
          </a:prstGeom>
          <a:ln>
            <a:solidFill>
              <a:srgbClr val="C00000"/>
            </a:solidFill>
            <a:prstDash val="dash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923577" y="1826723"/>
            <a:ext cx="280988" cy="0"/>
          </a:xfrm>
          <a:prstGeom prst="straightConnector1">
            <a:avLst/>
          </a:prstGeom>
          <a:ln>
            <a:solidFill>
              <a:srgbClr val="C00000"/>
            </a:solidFill>
            <a:prstDash val="dash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272432" y="1501289"/>
            <a:ext cx="15382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 eaLnBrk="1" hangingPunct="1"/>
            <a:r>
              <a:rPr lang="ru-Ru" sz="1200" b="0" i="0" u="none" baseline="0">
                <a:solidFill>
                  <a:srgbClr val="003366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Мероприятия по усилению цепи поставок</a:t>
            </a:r>
          </a:p>
        </p:txBody>
      </p:sp>
      <p:cxnSp>
        <p:nvCxnSpPr>
          <p:cNvPr id="25" name="Straight Arrow Connector 24"/>
          <p:cNvCxnSpPr>
            <a:stCxn id="15" idx="3"/>
          </p:cNvCxnSpPr>
          <p:nvPr/>
        </p:nvCxnSpPr>
        <p:spPr>
          <a:xfrm flipV="1">
            <a:off x="6515444" y="3445976"/>
            <a:ext cx="484584" cy="157163"/>
          </a:xfrm>
          <a:prstGeom prst="straightConnector1">
            <a:avLst/>
          </a:prstGeom>
          <a:ln>
            <a:solidFill>
              <a:srgbClr val="C00000"/>
            </a:solidFill>
            <a:prstDash val="dash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149922" y="3657114"/>
            <a:ext cx="128230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rtl="0" eaLnBrk="1" hangingPunct="1"/>
            <a:r>
              <a:rPr lang="ru-Ru" sz="1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Складирование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390576" y="4007948"/>
            <a:ext cx="11469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rtl="0" eaLnBrk="1" hangingPunct="1"/>
            <a:r>
              <a:rPr lang="ru-Ru" sz="1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Закупки</a:t>
            </a:r>
          </a:p>
        </p:txBody>
      </p:sp>
      <p:sp>
        <p:nvSpPr>
          <p:cNvPr id="28" name="Oval Callout 27"/>
          <p:cNvSpPr/>
          <p:nvPr/>
        </p:nvSpPr>
        <p:spPr>
          <a:xfrm>
            <a:off x="8768086" y="3952904"/>
            <a:ext cx="2112803" cy="1228746"/>
          </a:xfrm>
          <a:prstGeom prst="wedgeEllipseCallout">
            <a:avLst>
              <a:gd name="adj1" fmla="val -48425"/>
              <a:gd name="adj2" fmla="val 63035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rtl="0">
              <a:defRPr/>
            </a:pPr>
            <a:r>
              <a:rPr lang="ru-Ru" sz="14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Какова потенциальные возможности системы?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835473" y="6109388"/>
            <a:ext cx="3254721" cy="495868"/>
          </a:xfrm>
          <a:prstGeom prst="rect">
            <a:avLst/>
          </a:prstGeom>
          <a:solidFill>
            <a:schemeClr val="accent2"/>
          </a:solidFill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r>
              <a:rPr lang="ru-Ru" sz="1600" b="1" i="1" u="none" baseline="0">
                <a:solidFill>
                  <a:schemeClr val="bg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Оценка возможностей и функциональности </a:t>
            </a:r>
          </a:p>
        </p:txBody>
      </p:sp>
      <p:sp>
        <p:nvSpPr>
          <p:cNvPr id="30" name="Rectangle 29"/>
          <p:cNvSpPr/>
          <p:nvPr/>
        </p:nvSpPr>
        <p:spPr>
          <a:xfrm rot="16200000">
            <a:off x="1664137" y="3325722"/>
            <a:ext cx="3913188" cy="240506"/>
          </a:xfrm>
          <a:prstGeom prst="rect">
            <a:avLst/>
          </a:prstGeom>
          <a:solidFill>
            <a:schemeClr val="accent2"/>
          </a:solidFill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r>
              <a:rPr lang="ru-Ru" sz="1600" b="1" i="1" u="none" baseline="0">
                <a:solidFill>
                  <a:schemeClr val="bg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КПЭ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4926154" y="4496014"/>
            <a:ext cx="131087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rtl="0" eaLnBrk="1" hangingPunct="1"/>
            <a:r>
              <a:rPr lang="ru-Ru" sz="1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Транспортировка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4796702" y="3720540"/>
            <a:ext cx="131087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rtl="0" eaLnBrk="1" hangingPunct="1"/>
            <a:r>
              <a:rPr lang="ru-Ru" sz="1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Организация сбора и удаления отходов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5299817" y="3350181"/>
            <a:ext cx="125015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rtl="0" eaLnBrk="1" hangingPunct="1"/>
            <a:r>
              <a:rPr lang="ru-Ru" sz="1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Прогнозирование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6830344" y="2951294"/>
            <a:ext cx="120431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rtl="0" eaLnBrk="1" hangingPunct="1"/>
            <a:r>
              <a:rPr lang="ru-Ru" sz="1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Выбор продукции</a:t>
            </a:r>
          </a:p>
        </p:txBody>
      </p:sp>
      <p:sp>
        <p:nvSpPr>
          <p:cNvPr id="35" name="Oval Callout 34"/>
          <p:cNvSpPr/>
          <p:nvPr/>
        </p:nvSpPr>
        <p:spPr>
          <a:xfrm>
            <a:off x="1086489" y="1489380"/>
            <a:ext cx="2062207" cy="1292273"/>
          </a:xfrm>
          <a:prstGeom prst="wedgeEllipseCallout">
            <a:avLst>
              <a:gd name="adj1" fmla="val 53162"/>
              <a:gd name="adj2" fmla="val 42774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rtl="0">
              <a:defRPr/>
            </a:pPr>
            <a:r>
              <a:rPr lang="ru-Ru" sz="14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Какова реальная эффективность цепи поставок?</a:t>
            </a:r>
          </a:p>
        </p:txBody>
      </p:sp>
    </p:spTree>
    <p:extLst>
      <p:ext uri="{BB962C8B-B14F-4D97-AF65-F5344CB8AC3E}">
        <p14:creationId xmlns:p14="http://schemas.microsoft.com/office/powerpoint/2010/main" val="3816796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5637" y="608980"/>
            <a:ext cx="11281558" cy="620458"/>
          </a:xfrm>
        </p:spPr>
        <p:txBody>
          <a:bodyPr>
            <a:noAutofit/>
          </a:bodyPr>
          <a:lstStyle/>
          <a:p>
            <a:pPr rtl="0" eaLnBrk="1" hangingPunct="1">
              <a:lnSpc>
                <a:spcPct val="100000"/>
              </a:lnSpc>
            </a:pP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Функции, структура/возможности разгруппировки и эффективность</a:t>
            </a:r>
            <a:endParaRPr lang="ru-Ru" altLang="en-US" sz="3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3783" y="1477529"/>
            <a:ext cx="11668186" cy="5499224"/>
          </a:xfrm>
        </p:spPr>
        <p:txBody>
          <a:bodyPr>
            <a:noAutofit/>
          </a:bodyPr>
          <a:lstStyle/>
          <a:p>
            <a:pPr marL="457182" lvl="1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4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Задачи обучения</a:t>
            </a:r>
          </a:p>
          <a:p>
            <a:pPr marL="457182" lvl="1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endParaRPr lang="ru-Ru" altLang="en-US" sz="1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182" lvl="1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Повысить осведомленность о включенных в оценку функциональных областях и структуре NSCA и выполнить разгруппировку двух компонентов (возможности и эффективность):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06550" lvl="1" indent="-454025" algn="l" defTabSz="912778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Три компонента NSCA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06550" lvl="1" indent="-454025" algn="l" defTabSz="912778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Уровни цепи поставок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06550" lvl="1" indent="-454025" algn="l" defTabSz="912778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Функциональные области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06550" lvl="1" indent="-454025" algn="l" defTabSz="912778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Введение в выставление баллов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06550" lvl="1" indent="-454025" algn="l" defTabSz="912778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Разница между возможностями и эффективностью</a:t>
            </a:r>
            <a:endParaRPr lang="ru-Ru" altLang="en-US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664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5"/>
          <p:cNvSpPr txBox="1">
            <a:spLocks noChangeArrowheads="1"/>
          </p:cNvSpPr>
          <p:nvPr/>
        </p:nvSpPr>
        <p:spPr bwMode="auto">
          <a:xfrm>
            <a:off x="420979" y="247651"/>
            <a:ext cx="1144082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ru-Ru" sz="3600" b="1" i="0" u="none" baseline="0">
                <a:solidFill>
                  <a:srgbClr val="C000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Структура включает в себя три компонента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711200" y="1082922"/>
            <a:ext cx="4794250" cy="5353050"/>
          </a:xfrm>
        </p:spPr>
        <p:txBody>
          <a:bodyPr>
            <a:noAutofit/>
          </a:bodyPr>
          <a:lstStyle/>
          <a:p>
            <a:pPr marL="0" indent="0" algn="ctr" rtl="0">
              <a:lnSpc>
                <a:spcPct val="110000"/>
              </a:lnSpc>
              <a:buNone/>
              <a:defRPr/>
            </a:pPr>
            <a:r>
              <a:rPr lang="ru-Ru" sz="24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Характеристики</a:t>
            </a:r>
          </a:p>
          <a:p>
            <a:pPr algn="l" rtl="0">
              <a:lnSpc>
                <a:spcPct val="110000"/>
              </a:lnSpc>
              <a:buFont typeface="Wingdings" panose="05000000000000000000" pitchFamily="2" charset="2"/>
              <a:buChar char="ü"/>
              <a:defRPr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Единый процесс сбора данных</a:t>
            </a:r>
          </a:p>
          <a:p>
            <a:pPr marL="0" indent="0" algn="l" rtl="0">
              <a:lnSpc>
                <a:spcPct val="110000"/>
              </a:lnSpc>
              <a:buNone/>
              <a:defRPr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lnSpc>
                <a:spcPct val="110000"/>
              </a:lnSpc>
              <a:buFont typeface="Wingdings" panose="05000000000000000000" pitchFamily="2" charset="2"/>
              <a:buChar char="ü"/>
              <a:defRPr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Электронный сбор данных с помощью планшетов </a:t>
            </a:r>
          </a:p>
          <a:p>
            <a:pPr marL="0" indent="0" algn="l" rtl="0">
              <a:lnSpc>
                <a:spcPct val="110000"/>
              </a:lnSpc>
              <a:buNone/>
              <a:defRPr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lnSpc>
                <a:spcPct val="110000"/>
              </a:lnSpc>
              <a:buFont typeface="Wingdings" panose="05000000000000000000" pitchFamily="2" charset="2"/>
              <a:buChar char="ü"/>
              <a:defRPr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Количественные баллы по всем функциональным областям на каждом уровне цепи поставок 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39604681"/>
              </p:ext>
            </p:extLst>
          </p:nvPr>
        </p:nvGraphicFramePr>
        <p:xfrm>
          <a:off x="5363742" y="1112226"/>
          <a:ext cx="5086739" cy="54644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44D8761C-1AF7-4CA7-90FE-F13239F65496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3</a:t>
            </a:fld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257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5183" y="202118"/>
            <a:ext cx="6381634" cy="762000"/>
          </a:xfrm>
        </p:spPr>
        <p:txBody>
          <a:bodyPr>
            <a:noAutofit/>
          </a:bodyPr>
          <a:lstStyle/>
          <a:p>
            <a:pPr algn="ctr" rtl="0">
              <a:defRPr/>
            </a:pP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Уровни цепи поставок</a:t>
            </a:r>
            <a:endParaRPr lang="ru-Ru" sz="3600" b="1" strike="sngStrike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AutoShape 7"/>
          <p:cNvSpPr>
            <a:spLocks noChangeArrowheads="1"/>
          </p:cNvSpPr>
          <p:nvPr/>
        </p:nvSpPr>
        <p:spPr bwMode="gray">
          <a:xfrm>
            <a:off x="641838" y="1435104"/>
            <a:ext cx="2786214" cy="1097084"/>
          </a:xfrm>
          <a:prstGeom prst="homePlate">
            <a:avLst>
              <a:gd name="adj" fmla="val 17533"/>
            </a:avLst>
          </a:prstGeom>
          <a:solidFill>
            <a:srgbClr val="0067B9"/>
          </a:solidFill>
          <a:ln w="12700">
            <a:solidFill>
              <a:srgbClr val="C0C0C0"/>
            </a:solidFill>
            <a:miter lim="800000"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/>
          <a:lstStyle/>
          <a:p>
            <a:pPr algn="ctr" rtl="0">
              <a:lnSpc>
                <a:spcPct val="95000"/>
              </a:lnSpc>
              <a:spcAft>
                <a:spcPts val="800"/>
              </a:spcAft>
              <a:buClr>
                <a:srgbClr val="969696"/>
              </a:buClr>
              <a:defRPr/>
            </a:pPr>
            <a:r>
              <a:rPr lang="ru-Ru" sz="1600" b="1" i="0" u="none" baseline="0">
                <a:solidFill>
                  <a:schemeClr val="bg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Центральный </a:t>
            </a:r>
            <a:br>
              <a:rPr lang="en-US" sz="1600" b="1" i="0" u="none" baseline="0">
                <a:solidFill>
                  <a:schemeClr val="bg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</a:br>
            <a:r>
              <a:rPr lang="ru-Ru" sz="1600" b="1" i="0" u="none" baseline="0">
                <a:solidFill>
                  <a:schemeClr val="bg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уровень</a:t>
            </a:r>
            <a:endParaRPr lang="ru-Ru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AutoShape 7"/>
          <p:cNvSpPr>
            <a:spLocks noChangeArrowheads="1"/>
          </p:cNvSpPr>
          <p:nvPr/>
        </p:nvSpPr>
        <p:spPr bwMode="gray">
          <a:xfrm>
            <a:off x="4763554" y="1435101"/>
            <a:ext cx="2786214" cy="1097087"/>
          </a:xfrm>
          <a:prstGeom prst="homePlate">
            <a:avLst>
              <a:gd name="adj" fmla="val 17533"/>
            </a:avLst>
          </a:prstGeom>
          <a:solidFill>
            <a:srgbClr val="0067B9"/>
          </a:solidFill>
          <a:ln w="12700">
            <a:solidFill>
              <a:srgbClr val="C0C0C0"/>
            </a:solidFill>
            <a:miter lim="800000"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/>
          <a:lstStyle/>
          <a:p>
            <a:pPr algn="ctr" rtl="0">
              <a:lnSpc>
                <a:spcPct val="95000"/>
              </a:lnSpc>
              <a:spcAft>
                <a:spcPts val="800"/>
              </a:spcAft>
              <a:buClr>
                <a:srgbClr val="969696"/>
              </a:buClr>
              <a:defRPr/>
            </a:pPr>
            <a:r>
              <a:rPr lang="ru-Ru" sz="1600" b="1" i="0" u="none" baseline="0">
                <a:solidFill>
                  <a:schemeClr val="bg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Промежуточный уровень</a:t>
            </a:r>
          </a:p>
          <a:p>
            <a:pPr algn="ctr" rtl="0">
              <a:lnSpc>
                <a:spcPct val="95000"/>
              </a:lnSpc>
              <a:spcAft>
                <a:spcPts val="800"/>
              </a:spcAft>
              <a:buClr>
                <a:srgbClr val="969696"/>
              </a:buClr>
              <a:defRPr/>
            </a:pPr>
            <a:r>
              <a:rPr lang="ru-Ru" sz="1600" b="1" i="0" u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(Региональный/</a:t>
            </a:r>
            <a:br>
              <a:rPr lang="en-US" sz="1600" b="1" i="0" u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1" i="0" u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районный)</a:t>
            </a:r>
          </a:p>
        </p:txBody>
      </p:sp>
      <p:sp>
        <p:nvSpPr>
          <p:cNvPr id="120" name="AutoShape 7"/>
          <p:cNvSpPr>
            <a:spLocks noChangeArrowheads="1"/>
          </p:cNvSpPr>
          <p:nvPr/>
        </p:nvSpPr>
        <p:spPr bwMode="gray">
          <a:xfrm>
            <a:off x="8623446" y="1435101"/>
            <a:ext cx="2786214" cy="1097084"/>
          </a:xfrm>
          <a:prstGeom prst="homePlate">
            <a:avLst>
              <a:gd name="adj" fmla="val 17533"/>
            </a:avLst>
          </a:prstGeom>
          <a:solidFill>
            <a:srgbClr val="0067B9"/>
          </a:solidFill>
          <a:ln w="12700">
            <a:solidFill>
              <a:srgbClr val="C0C0C0"/>
            </a:solidFill>
            <a:miter lim="800000"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/>
          <a:lstStyle/>
          <a:p>
            <a:pPr algn="ctr" rtl="0">
              <a:lnSpc>
                <a:spcPct val="95000"/>
              </a:lnSpc>
              <a:spcAft>
                <a:spcPts val="800"/>
              </a:spcAft>
              <a:buClr>
                <a:srgbClr val="969696"/>
              </a:buClr>
              <a:defRPr/>
            </a:pPr>
            <a:r>
              <a:rPr lang="ru-Ru" sz="1600" b="1" i="0" u="none" baseline="0">
                <a:solidFill>
                  <a:schemeClr val="bg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Периферийный</a:t>
            </a:r>
          </a:p>
          <a:p>
            <a:pPr algn="ctr" rtl="0">
              <a:lnSpc>
                <a:spcPct val="95000"/>
              </a:lnSpc>
              <a:spcAft>
                <a:spcPts val="800"/>
              </a:spcAft>
              <a:buClr>
                <a:srgbClr val="969696"/>
              </a:buClr>
              <a:defRPr/>
            </a:pPr>
            <a:r>
              <a:rPr lang="ru-Ru" sz="1600" b="1" i="0" u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(Точка оказания услуг)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B9F1CF4F-F94A-4E72-8A7A-1D90E0D98BB3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/>
              <a:t>4</a:t>
            </a:fld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3577" y="2980592"/>
            <a:ext cx="40630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Министерство здравоохранения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Центральные медицинские магазины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Регулирующий фармацевтический орган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(Рассмотрение параллельных цепей поставок)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763555" y="2980592"/>
            <a:ext cx="365654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Промежуточные склады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Реферальные больницы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Районные больницы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(Рассмотрение параллельных цепей поставок)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623447" y="2980592"/>
            <a:ext cx="30849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Медицинские центры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(Рассмотрение параллельных цепей поставок)</a:t>
            </a:r>
          </a:p>
        </p:txBody>
      </p:sp>
    </p:spTree>
    <p:extLst>
      <p:ext uri="{BB962C8B-B14F-4D97-AF65-F5344CB8AC3E}">
        <p14:creationId xmlns:p14="http://schemas.microsoft.com/office/powerpoint/2010/main" val="2952053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P spid="120" grpId="0" animBg="1"/>
      <p:bldP spid="63" grpId="0"/>
      <p:bldP spid="6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25" t="14837" r="34059" b="16034"/>
          <a:stretch/>
        </p:blipFill>
        <p:spPr bwMode="auto">
          <a:xfrm>
            <a:off x="5515778" y="197368"/>
            <a:ext cx="5641595" cy="6660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5917" y="0"/>
            <a:ext cx="4401225" cy="1861470"/>
          </a:xfrm>
        </p:spPr>
        <p:txBody>
          <a:bodyPr>
            <a:noAutofit/>
          </a:bodyPr>
          <a:lstStyle/>
          <a:p>
            <a:pPr algn="ctr" rtl="0">
              <a:lnSpc>
                <a:spcPct val="100000"/>
              </a:lnSpc>
              <a:defRPr/>
            </a:pP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Уровни цепи поставок —</a:t>
            </a:r>
            <a:br>
              <a:rPr lang="ru-Ru" sz="36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Пример Замбии</a:t>
            </a:r>
            <a:endParaRPr lang="ru-Ru" sz="3600" b="1" strike="sngStrike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4835636" y="510189"/>
            <a:ext cx="782515" cy="325316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ight Arrow 7"/>
          <p:cNvSpPr/>
          <p:nvPr/>
        </p:nvSpPr>
        <p:spPr>
          <a:xfrm flipH="1">
            <a:off x="11264928" y="1595986"/>
            <a:ext cx="782514" cy="325316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ight Arrow 8"/>
          <p:cNvSpPr/>
          <p:nvPr/>
        </p:nvSpPr>
        <p:spPr>
          <a:xfrm rot="8835659">
            <a:off x="8879377" y="1072997"/>
            <a:ext cx="782515" cy="325316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ight Arrow 9"/>
          <p:cNvSpPr/>
          <p:nvPr/>
        </p:nvSpPr>
        <p:spPr>
          <a:xfrm flipH="1">
            <a:off x="11264928" y="510189"/>
            <a:ext cx="782514" cy="325316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ight Arrow 11"/>
          <p:cNvSpPr/>
          <p:nvPr/>
        </p:nvSpPr>
        <p:spPr>
          <a:xfrm flipH="1">
            <a:off x="11264928" y="4897505"/>
            <a:ext cx="782514" cy="325316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4835636" y="4897505"/>
            <a:ext cx="782515" cy="325316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4835636" y="2496104"/>
            <a:ext cx="782515" cy="325316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47827" y="2821420"/>
            <a:ext cx="14273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ru-Ru" sz="1400" b="1" i="0" u="none" baseline="0">
                <a:solidFill>
                  <a:srgbClr val="FFC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(приветственный звонок)</a:t>
            </a:r>
            <a:endParaRPr lang="ru-Ru" sz="1400" b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6978" y="1861470"/>
            <a:ext cx="442253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Состоялись посещения учреждений на центральном, промежуточном и периферийном уровнях государственной системы (выделены желтым)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Также, была выполнена оценка параллельной цепи поставок в Замбии (Церковная ассоциация здравоохранения Замбии (CHAZ)) (выделена синим)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4835636" y="3450329"/>
            <a:ext cx="782515" cy="325316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35952" y="3775645"/>
            <a:ext cx="14273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ru-Ru" sz="1400" b="1" i="0" u="none" baseline="0">
                <a:solidFill>
                  <a:srgbClr val="FFC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(приветственный звонок, складские помещения)</a:t>
            </a:r>
            <a:endParaRPr lang="ru-Ru" sz="1400" b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ight Arrow 19"/>
          <p:cNvSpPr/>
          <p:nvPr/>
        </p:nvSpPr>
        <p:spPr>
          <a:xfrm flipH="1">
            <a:off x="11234488" y="3055168"/>
            <a:ext cx="782514" cy="325316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477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737" y="202118"/>
            <a:ext cx="10939764" cy="762000"/>
          </a:xfrm>
        </p:spPr>
        <p:txBody>
          <a:bodyPr>
            <a:noAutofit/>
          </a:bodyPr>
          <a:lstStyle/>
          <a:p>
            <a:pPr algn="ctr" rtl="0">
              <a:lnSpc>
                <a:spcPct val="100000"/>
              </a:lnSpc>
              <a:defRPr/>
            </a:pP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Функциональные области цепи поставок</a:t>
            </a:r>
            <a:endParaRPr lang="ru-Ru" sz="3600" b="1" strike="sngStrike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B9F1CF4F-F94A-4E72-8A7A-1D90E0D98BB3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6</a:t>
            </a:fld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205947" y="1381347"/>
            <a:ext cx="9887776" cy="4015407"/>
            <a:chOff x="1590753" y="1936405"/>
            <a:chExt cx="8633339" cy="3119944"/>
          </a:xfrm>
        </p:grpSpPr>
        <p:sp>
          <p:nvSpPr>
            <p:cNvPr id="54" name="Eingekerbter Richtungspfeil 41"/>
            <p:cNvSpPr/>
            <p:nvPr/>
          </p:nvSpPr>
          <p:spPr bwMode="gray">
            <a:xfrm>
              <a:off x="4648574" y="2377262"/>
              <a:ext cx="873125" cy="2586831"/>
            </a:xfrm>
            <a:prstGeom prst="chevron">
              <a:avLst>
                <a:gd name="adj" fmla="val 2523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7D7D7"/>
                </a:gs>
              </a:gsLst>
              <a:lin ang="5400000" scaled="1"/>
            </a:gradFill>
            <a:ln w="12700" algn="ctr">
              <a:solidFill>
                <a:srgbClr val="C0C0C0"/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2000" tIns="0" rIns="0" bIns="0" anchor="ctr"/>
            <a:lstStyle/>
            <a:p>
              <a:pPr algn="l" rtl="0">
                <a:defRPr/>
              </a:pPr>
              <a:endParaRPr lang="ru-Ru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Eingekerbter Richtungspfeil 41"/>
            <p:cNvSpPr/>
            <p:nvPr/>
          </p:nvSpPr>
          <p:spPr bwMode="gray">
            <a:xfrm>
              <a:off x="2465761" y="2376468"/>
              <a:ext cx="873125" cy="2584450"/>
            </a:xfrm>
            <a:prstGeom prst="chevron">
              <a:avLst>
                <a:gd name="adj" fmla="val 2523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7D7D7"/>
                </a:gs>
              </a:gsLst>
              <a:lin ang="5400000" scaled="1"/>
            </a:gradFill>
            <a:ln w="12700" algn="ctr">
              <a:solidFill>
                <a:srgbClr val="C0C0C0"/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2000" tIns="0" rIns="0" bIns="0" anchor="ctr"/>
            <a:lstStyle/>
            <a:p>
              <a:pPr algn="l" rtl="0">
                <a:defRPr/>
              </a:pPr>
              <a:endParaRPr lang="ru-Ru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Eingekerbter Richtungspfeil 41"/>
            <p:cNvSpPr/>
            <p:nvPr/>
          </p:nvSpPr>
          <p:spPr bwMode="gray">
            <a:xfrm>
              <a:off x="3196011" y="2376468"/>
              <a:ext cx="873125" cy="2584450"/>
            </a:xfrm>
            <a:prstGeom prst="chevron">
              <a:avLst>
                <a:gd name="adj" fmla="val 2523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7D7D7"/>
                </a:gs>
              </a:gsLst>
              <a:lin ang="5400000" scaled="1"/>
            </a:gradFill>
            <a:ln w="12700" algn="ctr">
              <a:solidFill>
                <a:srgbClr val="C0C0C0"/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2000" tIns="0" rIns="0" bIns="0" anchor="ctr"/>
            <a:lstStyle/>
            <a:p>
              <a:pPr algn="l" rtl="0">
                <a:defRPr/>
              </a:pPr>
              <a:endParaRPr lang="ru-Ru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Eingekerbter Richtungspfeil 41"/>
            <p:cNvSpPr/>
            <p:nvPr/>
          </p:nvSpPr>
          <p:spPr bwMode="gray">
            <a:xfrm>
              <a:off x="9333860" y="2389962"/>
              <a:ext cx="854075" cy="2574132"/>
            </a:xfrm>
            <a:prstGeom prst="chevron">
              <a:avLst>
                <a:gd name="adj" fmla="val 2523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7D7D7"/>
                </a:gs>
              </a:gsLst>
              <a:lin ang="5400000" scaled="1"/>
            </a:gradFill>
            <a:ln w="12700" algn="ctr">
              <a:solidFill>
                <a:srgbClr val="C0C0C0"/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2000" tIns="0" rIns="0" bIns="0" anchor="ctr"/>
            <a:lstStyle/>
            <a:p>
              <a:pPr algn="l" rtl="0">
                <a:defRPr/>
              </a:pPr>
              <a:endParaRPr lang="ru-Ru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Eingekerbter Richtungspfeil 41"/>
            <p:cNvSpPr/>
            <p:nvPr/>
          </p:nvSpPr>
          <p:spPr bwMode="gray">
            <a:xfrm>
              <a:off x="6977435" y="2393137"/>
              <a:ext cx="947738" cy="2570956"/>
            </a:xfrm>
            <a:prstGeom prst="chevron">
              <a:avLst>
                <a:gd name="adj" fmla="val 2523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7D7D7"/>
                </a:gs>
              </a:gsLst>
              <a:lin ang="5400000" scaled="1"/>
            </a:gradFill>
            <a:ln w="12700" algn="ctr">
              <a:solidFill>
                <a:srgbClr val="C0C0C0"/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2000" tIns="0" rIns="0" bIns="0" anchor="ctr"/>
            <a:lstStyle/>
            <a:p>
              <a:pPr algn="l" rtl="0">
                <a:defRPr/>
              </a:pPr>
              <a:endParaRPr lang="ru-Ru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Eingekerbter Richtungspfeil 41"/>
            <p:cNvSpPr/>
            <p:nvPr/>
          </p:nvSpPr>
          <p:spPr bwMode="gray">
            <a:xfrm>
              <a:off x="6172573" y="2393930"/>
              <a:ext cx="947737" cy="2569964"/>
            </a:xfrm>
            <a:prstGeom prst="chevron">
              <a:avLst>
                <a:gd name="adj" fmla="val 2523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7D7D7"/>
                </a:gs>
              </a:gsLst>
              <a:lin ang="5400000" scaled="1"/>
            </a:gradFill>
            <a:ln w="12700" algn="ctr">
              <a:solidFill>
                <a:srgbClr val="C0C0C0"/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2000" tIns="0" rIns="0" bIns="0" anchor="ctr"/>
            <a:lstStyle/>
            <a:p>
              <a:pPr algn="l" rtl="0">
                <a:defRPr/>
              </a:pPr>
              <a:endParaRPr lang="ru-Ru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Eingekerbter Richtungspfeil 41"/>
            <p:cNvSpPr/>
            <p:nvPr/>
          </p:nvSpPr>
          <p:spPr bwMode="gray">
            <a:xfrm>
              <a:off x="8571228" y="2397899"/>
              <a:ext cx="871538" cy="2566194"/>
            </a:xfrm>
            <a:prstGeom prst="chevron">
              <a:avLst>
                <a:gd name="adj" fmla="val 2523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7D7D7"/>
                </a:gs>
              </a:gsLst>
              <a:lin ang="5400000" scaled="1"/>
            </a:gradFill>
            <a:ln w="12700" algn="ctr">
              <a:solidFill>
                <a:srgbClr val="C0C0C0"/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2000" tIns="0" rIns="0" bIns="0" anchor="ctr"/>
            <a:lstStyle/>
            <a:p>
              <a:pPr algn="l" rtl="0">
                <a:defRPr/>
              </a:pPr>
              <a:endParaRPr lang="ru-Ru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Eingekerbter Richtungspfeil 41"/>
            <p:cNvSpPr/>
            <p:nvPr/>
          </p:nvSpPr>
          <p:spPr bwMode="gray">
            <a:xfrm>
              <a:off x="3910385" y="2373293"/>
              <a:ext cx="904875" cy="2590800"/>
            </a:xfrm>
            <a:prstGeom prst="chevron">
              <a:avLst>
                <a:gd name="adj" fmla="val 2523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7D7D7"/>
                </a:gs>
              </a:gsLst>
              <a:lin ang="5400000" scaled="1"/>
            </a:gradFill>
            <a:ln w="12700" algn="ctr">
              <a:solidFill>
                <a:srgbClr val="C0C0C0"/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2000" tIns="0" rIns="0" bIns="0" anchor="ctr"/>
            <a:lstStyle/>
            <a:p>
              <a:pPr algn="l" rtl="0">
                <a:defRPr/>
              </a:pPr>
              <a:endParaRPr lang="ru-Ru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Eingekerbter Richtungspfeil 41"/>
            <p:cNvSpPr/>
            <p:nvPr/>
          </p:nvSpPr>
          <p:spPr bwMode="gray">
            <a:xfrm>
              <a:off x="5415335" y="2382025"/>
              <a:ext cx="900113" cy="2582068"/>
            </a:xfrm>
            <a:prstGeom prst="chevron">
              <a:avLst>
                <a:gd name="adj" fmla="val 2523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7D7D7"/>
                </a:gs>
              </a:gsLst>
              <a:lin ang="5400000" scaled="1"/>
            </a:gradFill>
            <a:ln w="12700" algn="ctr">
              <a:solidFill>
                <a:srgbClr val="C0C0C0"/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2000" tIns="0" rIns="0" bIns="0" anchor="ctr"/>
            <a:lstStyle/>
            <a:p>
              <a:pPr algn="l" rtl="0">
                <a:defRPr/>
              </a:pPr>
              <a:endParaRPr lang="ru-Ru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Eingekerbter Richtungspfeil 41"/>
            <p:cNvSpPr/>
            <p:nvPr/>
          </p:nvSpPr>
          <p:spPr bwMode="gray">
            <a:xfrm>
              <a:off x="7809285" y="2393931"/>
              <a:ext cx="879475" cy="2570162"/>
            </a:xfrm>
            <a:prstGeom prst="chevron">
              <a:avLst>
                <a:gd name="adj" fmla="val 2523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7D7D7"/>
                </a:gs>
              </a:gsLst>
              <a:lin ang="5400000" scaled="1"/>
            </a:gradFill>
            <a:ln w="12700" algn="ctr">
              <a:solidFill>
                <a:srgbClr val="C0C0C0"/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2000" tIns="0" rIns="0" bIns="0" anchor="ctr"/>
            <a:lstStyle/>
            <a:p>
              <a:pPr algn="l" rtl="0">
                <a:defRPr/>
              </a:pPr>
              <a:endParaRPr lang="ru-Ru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Richtungspfeil 40"/>
            <p:cNvSpPr/>
            <p:nvPr/>
          </p:nvSpPr>
          <p:spPr bwMode="gray">
            <a:xfrm>
              <a:off x="1590753" y="2376468"/>
              <a:ext cx="951565" cy="2584450"/>
            </a:xfrm>
            <a:prstGeom prst="homePlate">
              <a:avLst>
                <a:gd name="adj" fmla="val 2587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7D7D7"/>
                </a:gs>
              </a:gsLst>
              <a:lin ang="5400000" scaled="1"/>
            </a:gradFill>
            <a:ln w="12700" algn="ctr">
              <a:solidFill>
                <a:srgbClr val="C0C0C0"/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2000" tIns="0" rIns="0" bIns="0" anchor="ctr"/>
            <a:lstStyle/>
            <a:p>
              <a:pPr algn="l" rtl="0">
                <a:defRPr/>
              </a:pPr>
              <a:endParaRPr lang="ru-Ru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l" rtl="0">
                <a:defRPr/>
              </a:pPr>
              <a:endParaRPr lang="ru-Ru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06" name="TextBox 4"/>
            <p:cNvSpPr txBox="1">
              <a:spLocks noChangeArrowheads="1"/>
            </p:cNvSpPr>
            <p:nvPr/>
          </p:nvSpPr>
          <p:spPr bwMode="auto">
            <a:xfrm rot="16200000">
              <a:off x="741057" y="3346219"/>
              <a:ext cx="2683058" cy="644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rtl="0">
                <a:spcBef>
                  <a:spcPct val="0"/>
                </a:spcBef>
                <a:buFontTx/>
                <a:buNone/>
              </a:pPr>
              <a:r>
                <a:rPr lang="ru-Ru" sz="1400" b="1" i="0" u="none" baseline="0">
                  <a:ea typeface="Gill Sans MT" panose="020B0502020104020203" pitchFamily="34" charset="0"/>
                  <a:cs typeface="Arial" panose="020B0604020202020204" pitchFamily="34" charset="0"/>
                </a:rPr>
                <a:t>Стратегическое планирование и</a:t>
              </a:r>
            </a:p>
            <a:p>
              <a:pPr algn="ctr" rtl="0">
                <a:spcBef>
                  <a:spcPct val="0"/>
                </a:spcBef>
                <a:buFontTx/>
                <a:buNone/>
              </a:pPr>
              <a:r>
                <a:rPr lang="ru-Ru" sz="1400" b="1" i="0" u="none" baseline="0">
                  <a:ea typeface="Gill Sans MT" panose="020B0502020104020203" pitchFamily="34" charset="0"/>
                  <a:cs typeface="Arial" panose="020B0604020202020204" pitchFamily="34" charset="0"/>
                </a:rPr>
                <a:t> управление</a:t>
              </a:r>
            </a:p>
            <a:p>
              <a:pPr algn="l" rtl="0">
                <a:spcBef>
                  <a:spcPct val="0"/>
                </a:spcBef>
                <a:buFontTx/>
                <a:buNone/>
              </a:pPr>
              <a:endParaRPr lang="ru-Ru" altLang="en-US" sz="1400" b="1" dirty="0">
                <a:cs typeface="Arial" panose="020B0604020202020204" pitchFamily="34" charset="0"/>
              </a:endParaRPr>
            </a:p>
          </p:txBody>
        </p:sp>
        <p:sp>
          <p:nvSpPr>
            <p:cNvPr id="12307" name="TextBox 66"/>
            <p:cNvSpPr txBox="1">
              <a:spLocks noChangeArrowheads="1"/>
            </p:cNvSpPr>
            <p:nvPr/>
          </p:nvSpPr>
          <p:spPr bwMode="auto">
            <a:xfrm rot="16200000">
              <a:off x="1771914" y="3346218"/>
              <a:ext cx="2683060" cy="644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rtl="0">
                <a:spcBef>
                  <a:spcPct val="0"/>
                </a:spcBef>
                <a:buFontTx/>
                <a:buNone/>
              </a:pPr>
              <a:r>
                <a:rPr lang="ru-Ru" sz="1400" b="1" i="0" u="none" baseline="0">
                  <a:ea typeface="Gill Sans MT" panose="020B0502020104020203" pitchFamily="34" charset="0"/>
                  <a:cs typeface="Arial" panose="020B0604020202020204" pitchFamily="34" charset="0"/>
                </a:rPr>
                <a:t>Человеческие ресурсы </a:t>
              </a:r>
            </a:p>
            <a:p>
              <a:pPr algn="ctr" rtl="0">
                <a:spcBef>
                  <a:spcPct val="0"/>
                </a:spcBef>
                <a:buFontTx/>
                <a:buNone/>
              </a:pPr>
              <a:r>
                <a:rPr lang="ru-Ru" sz="1400" b="1" i="0" u="none" baseline="0">
                  <a:ea typeface="Gill Sans MT" panose="020B0502020104020203" pitchFamily="34" charset="0"/>
                  <a:cs typeface="Arial" panose="020B0604020202020204" pitchFamily="34" charset="0"/>
                </a:rPr>
                <a:t>(Цепь поставок)</a:t>
              </a:r>
            </a:p>
            <a:p>
              <a:pPr algn="l" rtl="0">
                <a:spcBef>
                  <a:spcPct val="0"/>
                </a:spcBef>
                <a:buFontTx/>
                <a:buNone/>
              </a:pPr>
              <a:endParaRPr lang="ru-Ru" altLang="en-US" sz="1400" b="1" dirty="0">
                <a:cs typeface="Arial" panose="020B0604020202020204" pitchFamily="34" charset="0"/>
              </a:endParaRPr>
            </a:p>
          </p:txBody>
        </p:sp>
        <p:sp>
          <p:nvSpPr>
            <p:cNvPr id="12308" name="TextBox 67"/>
            <p:cNvSpPr txBox="1">
              <a:spLocks noChangeArrowheads="1"/>
            </p:cNvSpPr>
            <p:nvPr/>
          </p:nvSpPr>
          <p:spPr bwMode="auto">
            <a:xfrm rot="16200000">
              <a:off x="2419731" y="3517115"/>
              <a:ext cx="2683060" cy="303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>
                <a:spcBef>
                  <a:spcPct val="0"/>
                </a:spcBef>
                <a:buFontTx/>
                <a:buNone/>
              </a:pPr>
              <a:endParaRPr lang="ru-Ru" altLang="en-US" sz="1600" b="1" dirty="0">
                <a:cs typeface="Arial" panose="020B0604020202020204" pitchFamily="34" charset="0"/>
              </a:endParaRPr>
            </a:p>
          </p:txBody>
        </p:sp>
        <p:sp>
          <p:nvSpPr>
            <p:cNvPr id="12309" name="TextBox 68"/>
            <p:cNvSpPr txBox="1">
              <a:spLocks noChangeArrowheads="1"/>
            </p:cNvSpPr>
            <p:nvPr/>
          </p:nvSpPr>
          <p:spPr bwMode="auto">
            <a:xfrm rot="16200000">
              <a:off x="2385861" y="3440273"/>
              <a:ext cx="2683058" cy="456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rtl="0">
                <a:spcBef>
                  <a:spcPct val="0"/>
                </a:spcBef>
                <a:buFontTx/>
                <a:buNone/>
              </a:pPr>
              <a:r>
                <a:rPr lang="ru-Ru" sz="1400" b="1" i="0" u="none" baseline="0">
                  <a:ea typeface="Gill Sans MT" panose="020B0502020104020203" pitchFamily="34" charset="0"/>
                  <a:cs typeface="Arial" panose="020B0604020202020204" pitchFamily="34" charset="0"/>
                </a:rPr>
                <a:t>Финансовая устойчивость </a:t>
              </a:r>
            </a:p>
            <a:p>
              <a:pPr algn="l" rtl="0">
                <a:spcBef>
                  <a:spcPct val="0"/>
                </a:spcBef>
                <a:buFontTx/>
                <a:buNone/>
              </a:pPr>
              <a:endParaRPr lang="ru-Ru" altLang="en-US" sz="1400" b="1" dirty="0">
                <a:cs typeface="Arial" panose="020B0604020202020204" pitchFamily="34" charset="0"/>
              </a:endParaRPr>
            </a:p>
          </p:txBody>
        </p:sp>
        <p:sp>
          <p:nvSpPr>
            <p:cNvPr id="12310" name="TextBox 69"/>
            <p:cNvSpPr txBox="1">
              <a:spLocks noChangeArrowheads="1"/>
            </p:cNvSpPr>
            <p:nvPr/>
          </p:nvSpPr>
          <p:spPr bwMode="auto">
            <a:xfrm rot="16200000">
              <a:off x="3103897" y="3486400"/>
              <a:ext cx="2683058" cy="456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rtl="0">
                <a:spcBef>
                  <a:spcPct val="0"/>
                </a:spcBef>
                <a:buFontTx/>
                <a:buNone/>
              </a:pPr>
              <a:r>
                <a:rPr lang="ru-Ru" sz="1400" b="1" i="0" u="none" baseline="0">
                  <a:ea typeface="Gill Sans MT" panose="020B0502020104020203" pitchFamily="34" charset="0"/>
                  <a:cs typeface="Arial" panose="020B0604020202020204" pitchFamily="34" charset="0"/>
                </a:rPr>
                <a:t>Политика и управление</a:t>
              </a:r>
            </a:p>
            <a:p>
              <a:pPr algn="l" rtl="0">
                <a:spcBef>
                  <a:spcPct val="0"/>
                </a:spcBef>
                <a:buFontTx/>
                <a:buNone/>
              </a:pPr>
              <a:endParaRPr lang="ru-Ru" altLang="en-US" sz="1400" b="1" dirty="0">
                <a:cs typeface="Arial" panose="020B0604020202020204" pitchFamily="34" charset="0"/>
              </a:endParaRPr>
            </a:p>
          </p:txBody>
        </p:sp>
        <p:sp>
          <p:nvSpPr>
            <p:cNvPr id="12311" name="TextBox 70"/>
            <p:cNvSpPr txBox="1">
              <a:spLocks noChangeArrowheads="1"/>
            </p:cNvSpPr>
            <p:nvPr/>
          </p:nvSpPr>
          <p:spPr bwMode="auto">
            <a:xfrm rot="16200000">
              <a:off x="4643788" y="3346218"/>
              <a:ext cx="2683058" cy="644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rtl="0">
                <a:spcBef>
                  <a:spcPct val="0"/>
                </a:spcBef>
                <a:buFontTx/>
                <a:buNone/>
              </a:pPr>
              <a:r>
                <a:rPr lang="ru-Ru" sz="1400" b="1" i="0" u="none" baseline="0">
                  <a:ea typeface="Gill Sans MT" panose="020B0502020104020203" pitchFamily="34" charset="0"/>
                  <a:cs typeface="Arial" panose="020B0604020202020204" pitchFamily="34" charset="0"/>
                </a:rPr>
                <a:t>Прогнозирование и планирование поставок</a:t>
              </a:r>
            </a:p>
            <a:p>
              <a:pPr algn="l" rtl="0">
                <a:spcBef>
                  <a:spcPct val="0"/>
                </a:spcBef>
                <a:buFontTx/>
                <a:buNone/>
              </a:pPr>
              <a:endParaRPr lang="ru-Ru" altLang="en-US" sz="1400" b="1" dirty="0">
                <a:cs typeface="Arial" panose="020B0604020202020204" pitchFamily="34" charset="0"/>
              </a:endParaRPr>
            </a:p>
          </p:txBody>
        </p:sp>
        <p:sp>
          <p:nvSpPr>
            <p:cNvPr id="12312" name="TextBox 71"/>
            <p:cNvSpPr txBox="1">
              <a:spLocks noChangeArrowheads="1"/>
            </p:cNvSpPr>
            <p:nvPr/>
          </p:nvSpPr>
          <p:spPr bwMode="auto">
            <a:xfrm rot="16200000">
              <a:off x="5425490" y="3440273"/>
              <a:ext cx="2683060" cy="456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rtl="0">
                <a:spcBef>
                  <a:spcPct val="0"/>
                </a:spcBef>
                <a:buFontTx/>
                <a:buNone/>
              </a:pPr>
              <a:r>
                <a:rPr lang="ru-Ru" sz="1400" b="1" i="0" u="none" baseline="0">
                  <a:ea typeface="Gill Sans MT" panose="020B0502020104020203" pitchFamily="34" charset="0"/>
                  <a:cs typeface="Arial" panose="020B0604020202020204" pitchFamily="34" charset="0"/>
                </a:rPr>
                <a:t>Закупки и таможенное оформление</a:t>
              </a:r>
            </a:p>
            <a:p>
              <a:pPr algn="l" rtl="0">
                <a:spcBef>
                  <a:spcPct val="0"/>
                </a:spcBef>
                <a:buFontTx/>
                <a:buNone/>
              </a:pPr>
              <a:endParaRPr lang="ru-Ru" altLang="en-US" sz="1400" b="1" dirty="0">
                <a:cs typeface="Arial" panose="020B0604020202020204" pitchFamily="34" charset="0"/>
              </a:endParaRPr>
            </a:p>
          </p:txBody>
        </p:sp>
        <p:sp>
          <p:nvSpPr>
            <p:cNvPr id="12313" name="TextBox 72"/>
            <p:cNvSpPr txBox="1">
              <a:spLocks noChangeArrowheads="1"/>
            </p:cNvSpPr>
            <p:nvPr/>
          </p:nvSpPr>
          <p:spPr bwMode="auto">
            <a:xfrm rot="16200000">
              <a:off x="3914690" y="3392344"/>
              <a:ext cx="2683058" cy="644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rtl="0">
                <a:spcBef>
                  <a:spcPct val="0"/>
                </a:spcBef>
                <a:buFontTx/>
                <a:buNone/>
              </a:pPr>
              <a:r>
                <a:rPr lang="ru-Ru" sz="1400" b="1" i="0" u="none" baseline="0">
                  <a:ea typeface="Gill Sans MT" panose="020B0502020104020203" pitchFamily="34" charset="0"/>
                  <a:cs typeface="Arial" panose="020B0604020202020204" pitchFamily="34" charset="0"/>
                </a:rPr>
                <a:t>Контроль качества и </a:t>
              </a:r>
            </a:p>
            <a:p>
              <a:pPr algn="ctr" rtl="0">
                <a:spcBef>
                  <a:spcPct val="0"/>
                </a:spcBef>
                <a:buFontTx/>
                <a:buNone/>
              </a:pPr>
              <a:r>
                <a:rPr lang="ru-Ru" sz="1400" b="1" i="0" u="none" baseline="0">
                  <a:ea typeface="Gill Sans MT" panose="020B0502020104020203" pitchFamily="34" charset="0"/>
                  <a:cs typeface="Arial" panose="020B0604020202020204" pitchFamily="34" charset="0"/>
                </a:rPr>
                <a:t>фармакологический надзор</a:t>
              </a:r>
            </a:p>
            <a:p>
              <a:pPr algn="l" rtl="0">
                <a:spcBef>
                  <a:spcPct val="0"/>
                </a:spcBef>
                <a:buFontTx/>
                <a:buNone/>
              </a:pPr>
              <a:endParaRPr lang="ru-Ru" altLang="en-US" sz="1400" b="1" dirty="0">
                <a:cs typeface="Arial" panose="020B0604020202020204" pitchFamily="34" charset="0"/>
              </a:endParaRPr>
            </a:p>
          </p:txBody>
        </p:sp>
        <p:sp>
          <p:nvSpPr>
            <p:cNvPr id="12314" name="TextBox 73"/>
            <p:cNvSpPr txBox="1">
              <a:spLocks noChangeArrowheads="1"/>
            </p:cNvSpPr>
            <p:nvPr/>
          </p:nvSpPr>
          <p:spPr bwMode="auto">
            <a:xfrm rot="16200000">
              <a:off x="6235677" y="3440273"/>
              <a:ext cx="2683060" cy="456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rtl="0">
                <a:spcBef>
                  <a:spcPct val="0"/>
                </a:spcBef>
                <a:buFontTx/>
                <a:buNone/>
              </a:pPr>
              <a:r>
                <a:rPr lang="ru-Ru" sz="1400" b="1" i="0" u="none" baseline="0">
                  <a:ea typeface="Gill Sans MT" panose="020B0502020104020203" pitchFamily="34" charset="0"/>
                  <a:cs typeface="Arial" panose="020B0604020202020204" pitchFamily="34" charset="0"/>
                </a:rPr>
                <a:t>Складирование и хранение</a:t>
              </a:r>
            </a:p>
            <a:p>
              <a:pPr algn="l" rtl="0">
                <a:spcBef>
                  <a:spcPct val="0"/>
                </a:spcBef>
                <a:buFontTx/>
                <a:buNone/>
              </a:pPr>
              <a:endParaRPr lang="ru-Ru" altLang="en-US" sz="1400" b="1" dirty="0">
                <a:cs typeface="Arial" panose="020B0604020202020204" pitchFamily="34" charset="0"/>
              </a:endParaRPr>
            </a:p>
          </p:txBody>
        </p:sp>
        <p:sp>
          <p:nvSpPr>
            <p:cNvPr id="12315" name="TextBox 74"/>
            <p:cNvSpPr txBox="1">
              <a:spLocks noChangeArrowheads="1"/>
            </p:cNvSpPr>
            <p:nvPr/>
          </p:nvSpPr>
          <p:spPr bwMode="auto">
            <a:xfrm rot="16200000">
              <a:off x="6942869" y="3534327"/>
              <a:ext cx="2683060" cy="268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rtl="0">
                <a:spcBef>
                  <a:spcPct val="0"/>
                </a:spcBef>
                <a:buFontTx/>
                <a:buNone/>
              </a:pPr>
              <a:r>
                <a:rPr lang="ru-Ru" sz="1400" b="1" i="0" u="none" baseline="0">
                  <a:ea typeface="Gill Sans MT" panose="020B0502020104020203" pitchFamily="34" charset="0"/>
                  <a:cs typeface="Arial" panose="020B0604020202020204" pitchFamily="34" charset="0"/>
                </a:rPr>
                <a:t>Распределение</a:t>
              </a:r>
            </a:p>
          </p:txBody>
        </p:sp>
        <p:sp>
          <p:nvSpPr>
            <p:cNvPr id="12316" name="TextBox 75"/>
            <p:cNvSpPr txBox="1">
              <a:spLocks noChangeArrowheads="1"/>
            </p:cNvSpPr>
            <p:nvPr/>
          </p:nvSpPr>
          <p:spPr bwMode="auto">
            <a:xfrm rot="16200000">
              <a:off x="8560087" y="3346218"/>
              <a:ext cx="2683058" cy="644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rtl="0">
                <a:spcBef>
                  <a:spcPct val="0"/>
                </a:spcBef>
                <a:buFontTx/>
                <a:buNone/>
              </a:pPr>
              <a:r>
                <a:rPr lang="ru-Ru" sz="1400" b="1" i="0" u="none" baseline="0">
                  <a:ea typeface="Gill Sans MT" panose="020B0502020104020203" pitchFamily="34" charset="0"/>
                  <a:cs typeface="Arial" panose="020B0604020202020204" pitchFamily="34" charset="0"/>
                </a:rPr>
                <a:t>Организация сбора и удаления отходов</a:t>
              </a:r>
            </a:p>
            <a:p>
              <a:pPr algn="l" rtl="0">
                <a:spcBef>
                  <a:spcPct val="0"/>
                </a:spcBef>
                <a:buFontTx/>
                <a:buNone/>
              </a:pPr>
              <a:endParaRPr lang="ru-Ru" altLang="en-US" sz="1400" b="1" dirty="0">
                <a:cs typeface="Arial" panose="020B0604020202020204" pitchFamily="34" charset="0"/>
              </a:endParaRPr>
            </a:p>
          </p:txBody>
        </p:sp>
        <p:sp>
          <p:nvSpPr>
            <p:cNvPr id="77" name="Ellipse 65"/>
            <p:cNvSpPr/>
            <p:nvPr/>
          </p:nvSpPr>
          <p:spPr bwMode="gray">
            <a:xfrm>
              <a:off x="1714090" y="1936405"/>
              <a:ext cx="394489" cy="394514"/>
            </a:xfrm>
            <a:prstGeom prst="ellipse">
              <a:avLst/>
            </a:prstGeom>
            <a:blipFill dpi="0" rotWithShape="1">
              <a:blip r:embed="rId3" cstate="print"/>
              <a:srcRect/>
              <a:stretch>
                <a:fillRect l="-1000" t="-1000" r="-1000" b="-1000"/>
              </a:stretch>
            </a:blipFill>
            <a:ln w="12700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anchor="ctr"/>
            <a:lstStyle/>
            <a:p>
              <a:pPr algn="ctr" rtl="0">
                <a:defRPr/>
              </a:pPr>
              <a:r>
                <a:rPr lang="ru-Ru" sz="1200" b="1" i="0" u="none" baseline="0"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84" name="Ellipse 65"/>
            <p:cNvSpPr/>
            <p:nvPr/>
          </p:nvSpPr>
          <p:spPr bwMode="gray">
            <a:xfrm>
              <a:off x="2561414" y="1936405"/>
              <a:ext cx="394489" cy="394514"/>
            </a:xfrm>
            <a:prstGeom prst="ellipse">
              <a:avLst/>
            </a:prstGeom>
            <a:blipFill dpi="0" rotWithShape="1">
              <a:blip r:embed="rId3" cstate="print"/>
              <a:srcRect/>
              <a:stretch>
                <a:fillRect l="-1000" t="-1000" r="-1000" b="-1000"/>
              </a:stretch>
            </a:blipFill>
            <a:ln w="12700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anchor="ctr"/>
            <a:lstStyle/>
            <a:p>
              <a:pPr algn="ctr" rtl="0">
                <a:defRPr/>
              </a:pPr>
              <a:r>
                <a:rPr lang="ru-Ru" sz="1200" b="1" i="0" u="none" baseline="0"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87" name="Ellipse 65"/>
            <p:cNvSpPr/>
            <p:nvPr/>
          </p:nvSpPr>
          <p:spPr bwMode="gray">
            <a:xfrm>
              <a:off x="3320285" y="1936405"/>
              <a:ext cx="394489" cy="394514"/>
            </a:xfrm>
            <a:prstGeom prst="ellipse">
              <a:avLst/>
            </a:prstGeom>
            <a:blipFill dpi="0" rotWithShape="1">
              <a:blip r:embed="rId3" cstate="print"/>
              <a:srcRect/>
              <a:stretch>
                <a:fillRect l="-1000" t="-1000" r="-1000" b="-1000"/>
              </a:stretch>
            </a:blipFill>
            <a:ln w="12700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anchor="ctr"/>
            <a:lstStyle/>
            <a:p>
              <a:pPr algn="ctr" rtl="0">
                <a:defRPr/>
              </a:pPr>
              <a:r>
                <a:rPr lang="ru-Ru" sz="1200" b="1" i="0" u="none" baseline="0"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90" name="Ellipse 65"/>
            <p:cNvSpPr/>
            <p:nvPr/>
          </p:nvSpPr>
          <p:spPr bwMode="gray">
            <a:xfrm>
              <a:off x="4079156" y="1936405"/>
              <a:ext cx="394489" cy="394514"/>
            </a:xfrm>
            <a:prstGeom prst="ellipse">
              <a:avLst/>
            </a:prstGeom>
            <a:blipFill dpi="0" rotWithShape="1">
              <a:blip r:embed="rId3" cstate="print"/>
              <a:srcRect/>
              <a:stretch>
                <a:fillRect l="-1000" t="-1000" r="-1000" b="-1000"/>
              </a:stretch>
            </a:blipFill>
            <a:ln w="12700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anchor="ctr"/>
            <a:lstStyle/>
            <a:p>
              <a:pPr algn="ctr" rtl="0">
                <a:defRPr/>
              </a:pPr>
              <a:r>
                <a:rPr lang="ru-Ru" sz="1200" b="1" i="0" u="none" baseline="0"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93" name="Ellipse 65"/>
            <p:cNvSpPr/>
            <p:nvPr/>
          </p:nvSpPr>
          <p:spPr bwMode="gray">
            <a:xfrm>
              <a:off x="4806820" y="1936405"/>
              <a:ext cx="394489" cy="394514"/>
            </a:xfrm>
            <a:prstGeom prst="ellipse">
              <a:avLst/>
            </a:prstGeom>
            <a:blipFill dpi="0" rotWithShape="1">
              <a:blip r:embed="rId3" cstate="print"/>
              <a:srcRect/>
              <a:stretch>
                <a:fillRect l="-1000" t="-1000" r="-1000" b="-1000"/>
              </a:stretch>
            </a:blipFill>
            <a:ln w="12700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anchor="ctr"/>
            <a:lstStyle/>
            <a:p>
              <a:pPr algn="ctr" rtl="0">
                <a:defRPr/>
              </a:pPr>
              <a:r>
                <a:rPr lang="ru-Ru" sz="1200" b="1" i="0" u="none" baseline="0"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96" name="Ellipse 65"/>
            <p:cNvSpPr/>
            <p:nvPr/>
          </p:nvSpPr>
          <p:spPr bwMode="gray">
            <a:xfrm>
              <a:off x="5566876" y="1936405"/>
              <a:ext cx="394489" cy="394514"/>
            </a:xfrm>
            <a:prstGeom prst="ellipse">
              <a:avLst/>
            </a:prstGeom>
            <a:blipFill dpi="0" rotWithShape="1">
              <a:blip r:embed="rId3" cstate="print"/>
              <a:srcRect/>
              <a:stretch>
                <a:fillRect l="-1000" t="-1000" r="-1000" b="-1000"/>
              </a:stretch>
            </a:blipFill>
            <a:ln w="12700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anchor="ctr"/>
            <a:lstStyle/>
            <a:p>
              <a:pPr algn="ctr" rtl="0">
                <a:defRPr/>
              </a:pPr>
              <a:r>
                <a:rPr lang="ru-Ru" sz="1200" b="1" i="0" u="none" baseline="0"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99" name="Ellipse 65"/>
            <p:cNvSpPr/>
            <p:nvPr/>
          </p:nvSpPr>
          <p:spPr bwMode="gray">
            <a:xfrm>
              <a:off x="6363413" y="1936405"/>
              <a:ext cx="394489" cy="394514"/>
            </a:xfrm>
            <a:prstGeom prst="ellipse">
              <a:avLst/>
            </a:prstGeom>
            <a:blipFill dpi="0" rotWithShape="1">
              <a:blip r:embed="rId3" cstate="print"/>
              <a:srcRect/>
              <a:stretch>
                <a:fillRect l="-1000" t="-1000" r="-1000" b="-1000"/>
              </a:stretch>
            </a:blipFill>
            <a:ln w="12700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anchor="ctr"/>
            <a:lstStyle/>
            <a:p>
              <a:pPr algn="ctr" rtl="0">
                <a:defRPr/>
              </a:pPr>
              <a:r>
                <a:rPr lang="ru-Ru" sz="1200" b="1" i="0" u="none" baseline="0"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7</a:t>
              </a:r>
            </a:p>
          </p:txBody>
        </p:sp>
        <p:sp>
          <p:nvSpPr>
            <p:cNvPr id="102" name="Ellipse 65"/>
            <p:cNvSpPr/>
            <p:nvPr/>
          </p:nvSpPr>
          <p:spPr bwMode="gray">
            <a:xfrm>
              <a:off x="7106251" y="1936405"/>
              <a:ext cx="394489" cy="394514"/>
            </a:xfrm>
            <a:prstGeom prst="ellipse">
              <a:avLst/>
            </a:prstGeom>
            <a:blipFill dpi="0" rotWithShape="1">
              <a:blip r:embed="rId3" cstate="print"/>
              <a:srcRect/>
              <a:stretch>
                <a:fillRect l="-1000" t="-1000" r="-1000" b="-1000"/>
              </a:stretch>
            </a:blipFill>
            <a:ln w="12700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anchor="ctr"/>
            <a:lstStyle/>
            <a:p>
              <a:pPr algn="ctr" rtl="0">
                <a:defRPr/>
              </a:pPr>
              <a:r>
                <a:rPr lang="ru-Ru" sz="1200" b="1" i="0" u="none" baseline="0"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105" name="Ellipse 65"/>
            <p:cNvSpPr/>
            <p:nvPr/>
          </p:nvSpPr>
          <p:spPr bwMode="gray">
            <a:xfrm>
              <a:off x="7947863" y="1936405"/>
              <a:ext cx="394489" cy="394514"/>
            </a:xfrm>
            <a:prstGeom prst="ellipse">
              <a:avLst/>
            </a:prstGeom>
            <a:blipFill dpi="0" rotWithShape="1">
              <a:blip r:embed="rId3" cstate="print"/>
              <a:srcRect/>
              <a:stretch>
                <a:fillRect l="-1000" t="-1000" r="-1000" b="-1000"/>
              </a:stretch>
            </a:blipFill>
            <a:ln w="12700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anchor="ctr"/>
            <a:lstStyle/>
            <a:p>
              <a:pPr algn="ctr" rtl="0">
                <a:defRPr/>
              </a:pPr>
              <a:r>
                <a:rPr lang="ru-Ru" sz="1200" b="1" i="0" u="none" baseline="0"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9</a:t>
              </a:r>
            </a:p>
          </p:txBody>
        </p:sp>
        <p:sp>
          <p:nvSpPr>
            <p:cNvPr id="65" name="TextBox 71"/>
            <p:cNvSpPr txBox="1">
              <a:spLocks noChangeArrowheads="1"/>
            </p:cNvSpPr>
            <p:nvPr/>
          </p:nvSpPr>
          <p:spPr bwMode="auto">
            <a:xfrm rot="16200000">
              <a:off x="7691494" y="3393944"/>
              <a:ext cx="2683060" cy="456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rtl="0">
                <a:spcBef>
                  <a:spcPct val="0"/>
                </a:spcBef>
                <a:buFontTx/>
                <a:buNone/>
              </a:pPr>
              <a:r>
                <a:rPr lang="ru-Ru" sz="1400" b="1" i="0" u="none" baseline="0">
                  <a:ea typeface="Gill Sans MT" panose="020B0502020104020203" pitchFamily="34" charset="0"/>
                  <a:cs typeface="Arial" panose="020B0604020202020204" pitchFamily="34" charset="0"/>
                </a:rPr>
                <a:t>Информационная система управления логистикой</a:t>
              </a:r>
            </a:p>
          </p:txBody>
        </p:sp>
        <p:sp>
          <p:nvSpPr>
            <p:cNvPr id="63" name="Ellipse 65"/>
            <p:cNvSpPr/>
            <p:nvPr/>
          </p:nvSpPr>
          <p:spPr bwMode="gray">
            <a:xfrm>
              <a:off x="9462593" y="1936405"/>
              <a:ext cx="394489" cy="394514"/>
            </a:xfrm>
            <a:prstGeom prst="ellipse">
              <a:avLst/>
            </a:prstGeom>
            <a:blipFill dpi="0" rotWithShape="1">
              <a:blip r:embed="rId3" cstate="print"/>
              <a:srcRect/>
              <a:stretch>
                <a:fillRect l="-1000" t="-1000" r="-1000" b="-1000"/>
              </a:stretch>
            </a:blipFill>
            <a:ln w="12700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anchor="ctr"/>
            <a:lstStyle/>
            <a:p>
              <a:pPr algn="ctr" rtl="0">
                <a:defRPr/>
              </a:pPr>
              <a:r>
                <a:rPr lang="ru-Ru" sz="1200" b="1" i="0" u="none" baseline="0"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11</a:t>
              </a:r>
            </a:p>
          </p:txBody>
        </p:sp>
        <p:sp>
          <p:nvSpPr>
            <p:cNvPr id="67" name="Ellipse 65"/>
            <p:cNvSpPr/>
            <p:nvPr/>
          </p:nvSpPr>
          <p:spPr bwMode="gray">
            <a:xfrm>
              <a:off x="8734861" y="1936405"/>
              <a:ext cx="394489" cy="394514"/>
            </a:xfrm>
            <a:prstGeom prst="ellipse">
              <a:avLst/>
            </a:prstGeom>
            <a:blipFill dpi="0" rotWithShape="1">
              <a:blip r:embed="rId3" cstate="print"/>
              <a:srcRect/>
              <a:stretch>
                <a:fillRect l="-1000" t="-1000" r="-1000" b="-1000"/>
              </a:stretch>
            </a:blipFill>
            <a:ln w="12700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anchor="ctr"/>
            <a:lstStyle/>
            <a:p>
              <a:pPr algn="ctr" rtl="0">
                <a:defRPr/>
              </a:pPr>
              <a:r>
                <a:rPr lang="ru-Ru" sz="1200" b="1" i="0" u="none" baseline="0"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10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08359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603169" y="197202"/>
            <a:ext cx="8858992" cy="762000"/>
          </a:xfrm>
        </p:spPr>
        <p:txBody>
          <a:bodyPr>
            <a:noAutofit/>
          </a:bodyPr>
          <a:lstStyle/>
          <a:p>
            <a:pPr algn="ctr" rtl="0">
              <a:lnSpc>
                <a:spcPct val="100000"/>
              </a:lnSpc>
              <a:defRPr/>
            </a:pP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Функциональные области цепи поставок в разбивке по уровням</a:t>
            </a:r>
            <a:endParaRPr lang="ru-Ru" sz="3600" b="1" strike="sngStrike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239841"/>
              </p:ext>
            </p:extLst>
          </p:nvPr>
        </p:nvGraphicFramePr>
        <p:xfrm>
          <a:off x="260248" y="1321986"/>
          <a:ext cx="11652351" cy="4810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5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35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52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52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52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ru-Ru" sz="14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Модуль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4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Центральный (Министерство здравоохранения)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4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Центральный и промежуточный склады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4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Промежуточный (Реферальная больница)</a:t>
                      </a:r>
                      <a:endParaRPr lang="ru-Ru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4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Периферийный (Точки оказания услуг)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Стратегическое планирование и управление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Человеческие ресурсы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Финансовая устойчивость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Политика и управление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Обеспечение качества и фармакологический надзор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Прогнозирование и планирование поставок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Закупки и таможенное оформление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(X)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Складирование и хранение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(X)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Распределение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Информационная система управления логистикой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Организация сбора и удаления отходов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60248" y="6322244"/>
            <a:ext cx="30694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ru-Ru" sz="16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(X)= ограниченные вопросы</a:t>
            </a:r>
          </a:p>
        </p:txBody>
      </p:sp>
    </p:spTree>
    <p:extLst>
      <p:ext uri="{BB962C8B-B14F-4D97-AF65-F5344CB8AC3E}">
        <p14:creationId xmlns:p14="http://schemas.microsoft.com/office/powerpoint/2010/main" val="776157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79419" y="268454"/>
            <a:ext cx="9262752" cy="762000"/>
          </a:xfrm>
        </p:spPr>
        <p:txBody>
          <a:bodyPr>
            <a:noAutofit/>
          </a:bodyPr>
          <a:lstStyle/>
          <a:p>
            <a:pPr algn="ctr" rtl="0">
              <a:lnSpc>
                <a:spcPct val="100000"/>
              </a:lnSpc>
              <a:defRPr/>
            </a:pP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Различия по уровням цепи поставок</a:t>
            </a:r>
            <a:endParaRPr lang="ru-Ru" sz="3600" b="1" strike="sngStrike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19425" y="2095500"/>
            <a:ext cx="43779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Разные модули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Разные вопросы в модулях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Разная оценка зрелости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5325" y="1287244"/>
            <a:ext cx="10834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NSCA разработана с учетом особенностей каждого уровня цепи поставок: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074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2"/>
          <p:cNvSpPr>
            <a:spLocks noGrp="1"/>
          </p:cNvSpPr>
          <p:nvPr>
            <p:ph type="title"/>
          </p:nvPr>
        </p:nvSpPr>
        <p:spPr>
          <a:xfrm>
            <a:off x="139700" y="962108"/>
            <a:ext cx="11912600" cy="609600"/>
          </a:xfrm>
        </p:spPr>
        <p:txBody>
          <a:bodyPr>
            <a:noAutofit/>
          </a:bodyPr>
          <a:lstStyle/>
          <a:p>
            <a:pPr algn="ctr" rtl="0">
              <a:lnSpc>
                <a:spcPct val="100000"/>
              </a:lnSpc>
            </a:pPr>
            <a:r>
              <a:rPr lang="ru-Ru" sz="2800" b="0" i="0" u="none" baseline="0">
                <a:latin typeface="Arial" panose="020B0604020202020204" pitchFamily="34" charset="0"/>
                <a:ea typeface="Gill Sans MT" pitchFamily="34" charset="0"/>
                <a:cs typeface="Arial" panose="020B0604020202020204" pitchFamily="34" charset="0"/>
              </a:rPr>
              <a:t>Определение уровня зрелости и вклад в общий балл СММ</a:t>
            </a:r>
            <a:endParaRPr lang="ru-Ru" altLang="en-US" sz="2800" strike="sngStrik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4947931"/>
              </p:ext>
            </p:extLst>
          </p:nvPr>
        </p:nvGraphicFramePr>
        <p:xfrm>
          <a:off x="662466" y="1664907"/>
          <a:ext cx="6157435" cy="4406931"/>
        </p:xfrm>
        <a:graphic>
          <a:graphicData uri="http://schemas.openxmlformats.org/drawingml/2006/table">
            <a:tbl>
              <a:tblPr firstRow="1" firstCol="1">
                <a:tableStyleId>{6E25E649-3F16-4E02-A733-19D2CDBF48F0}</a:tableStyleId>
              </a:tblPr>
              <a:tblGrid>
                <a:gridCol w="1991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52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905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5474">
                <a:tc>
                  <a:txBody>
                    <a:bodyPr/>
                    <a:lstStyle>
                      <a:lvl1pPr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1pPr>
                      <a:lvl2pPr marL="742950" indent="-285750"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rPr>
                        <a:t>Уровень зрелости </a:t>
                      </a: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ill Sans MT" pitchFamily="34" charset="0"/>
                          <a:cs typeface="Times New Roman" panose="02020603050405020304" pitchFamily="18" charset="0"/>
                        </a:rPr>
                        <a:t>(Вклад)</a:t>
                      </a:r>
                      <a:endParaRPr kumimoji="0" lang="ru-Ru" altLang="en-US" sz="140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91448" marR="91448" marT="45772" marB="457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1pPr>
                      <a:lvl2pPr marL="742950" indent="-285750"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rPr>
                        <a:t>Определение</a:t>
                      </a:r>
                      <a:endParaRPr kumimoji="0" lang="ru-Ru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72" marB="457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ill Sans MT" pitchFamily="34" charset="0"/>
                          <a:cs typeface="Times New Roman" panose="02020603050405020304" pitchFamily="18" charset="0"/>
                        </a:rPr>
                        <a:t>Пример материальных запасов</a:t>
                      </a:r>
                    </a:p>
                  </a:txBody>
                  <a:tcPr marL="91448" marR="91448" marT="45772" marB="457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1678">
                <a:tc>
                  <a:txBody>
                    <a:bodyPr/>
                    <a:lstStyle>
                      <a:lvl1pPr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1pPr>
                      <a:lvl2pPr marL="742950" indent="-285750"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rPr>
                        <a:t>Базовый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ill Sans MT" pitchFamily="34" charset="0"/>
                          <a:cs typeface="Times New Roman" panose="02020603050405020304" pitchFamily="18" charset="0"/>
                        </a:rPr>
                        <a:t>(50 %)</a:t>
                      </a:r>
                    </a:p>
                  </a:txBody>
                  <a:tcPr marL="91448" marR="91448" marT="45772" marB="457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1pPr>
                      <a:lvl2pPr marL="742950" indent="-285750"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rPr>
                        <a:t>Обязательные возможности и ресурсы</a:t>
                      </a:r>
                    </a:p>
                  </a:txBody>
                  <a:tcPr marL="91448" marR="91448" marT="45772" marB="457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rPr>
                        <a:t>карточки учета</a:t>
                      </a:r>
                      <a:endParaRPr kumimoji="0" lang="ru-Ru" altLang="en-US" sz="140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pitchFamily="34" charset="0"/>
                        <a:ea typeface="Gill Sans MT" pitchFamily="34" charset="0"/>
                        <a:cs typeface="Gill Sans MT" pitchFamily="34" charset="0"/>
                      </a:endParaRPr>
                    </a:p>
                  </a:txBody>
                  <a:tcPr marL="91448" marR="91448" marT="45772" marB="457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7891">
                <a:tc>
                  <a:txBody>
                    <a:bodyPr/>
                    <a:lstStyle>
                      <a:lvl1pPr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1pPr>
                      <a:lvl2pPr marL="742950" indent="-285750"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rPr>
                        <a:t>Средний</a:t>
                      </a:r>
                      <a:br>
                        <a:rPr kumimoji="0" lang="ru-Ru" sz="140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ill Sans MT" panose="020B0502020104020203" pitchFamily="34" charset="0"/>
                        </a:rPr>
                      </a:b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rPr>
                        <a:t>(30 %)</a:t>
                      </a:r>
                      <a:endParaRPr kumimoji="0" lang="ru-Ru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ill Sans MT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72" marB="457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1pPr>
                      <a:lvl2pPr marL="742950" indent="-285750"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rPr>
                        <a:t>Важный, но не обязательный (определенные процессы и функции)</a:t>
                      </a:r>
                      <a:endParaRPr kumimoji="0" lang="ru-Ru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72" marB="457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rPr>
                        <a:t>таблица Excel</a:t>
                      </a:r>
                      <a:endParaRPr kumimoji="0" lang="ru-Ru" altLang="en-US" sz="140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pitchFamily="34" charset="0"/>
                        <a:ea typeface="Gill Sans MT" pitchFamily="34" charset="0"/>
                        <a:cs typeface="Gill Sans MT" pitchFamily="34" charset="0"/>
                      </a:endParaRPr>
                    </a:p>
                  </a:txBody>
                  <a:tcPr marL="91448" marR="91448" marT="45772" marB="457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7891">
                <a:tc>
                  <a:txBody>
                    <a:bodyPr/>
                    <a:lstStyle>
                      <a:lvl1pPr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1pPr>
                      <a:lvl2pPr marL="742950" indent="-285750"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rPr>
                        <a:t>Продвинутый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ill Sans MT" pitchFamily="34" charset="0"/>
                          <a:cs typeface="Times New Roman" panose="02020603050405020304" pitchFamily="18" charset="0"/>
                        </a:rPr>
                        <a:t>(15 %)</a:t>
                      </a:r>
                    </a:p>
                  </a:txBody>
                  <a:tcPr marL="91448" marR="91448" marT="45772" marB="457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1pPr>
                      <a:lvl2pPr marL="742950" indent="-285750"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rPr>
                        <a:t>Желательный (хорошо определенные процессы и функции, интегрированные системы)  </a:t>
                      </a:r>
                      <a:endParaRPr kumimoji="0" lang="ru-Ru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72" marB="457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rPr>
                        <a:t>электронный инструменты отпуска и управления запасами</a:t>
                      </a:r>
                      <a:endParaRPr kumimoji="0" lang="ru-Ru" altLang="en-US" sz="140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pitchFamily="34" charset="0"/>
                        <a:ea typeface="Gill Sans MT" pitchFamily="34" charset="0"/>
                        <a:cs typeface="Gill Sans MT" pitchFamily="34" charset="0"/>
                      </a:endParaRPr>
                    </a:p>
                  </a:txBody>
                  <a:tcPr marL="91448" marR="91448" marT="45772" marB="457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9754">
                <a:tc>
                  <a:txBody>
                    <a:bodyPr/>
                    <a:lstStyle>
                      <a:lvl1pPr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1pPr>
                      <a:lvl2pPr marL="742950" indent="-285750"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rPr>
                        <a:t>Передовой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ill Sans MT" pitchFamily="34" charset="0"/>
                          <a:cs typeface="Times New Roman" panose="02020603050405020304" pitchFamily="18" charset="0"/>
                        </a:rPr>
                        <a:t>(5 %)</a:t>
                      </a:r>
                    </a:p>
                  </a:txBody>
                  <a:tcPr marL="91448" marR="91448" marT="45772" marB="457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1pPr>
                      <a:lvl2pPr marL="742950" indent="-285750"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rPr>
                        <a:t>Используется в крупнейших организация в сфере международной логистики </a:t>
                      </a:r>
                      <a:endParaRPr kumimoji="0" lang="ru-Ru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72" marB="457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rPr>
                        <a:t>система ERP включает управление запасами</a:t>
                      </a:r>
                      <a:endParaRPr kumimoji="0" lang="ru-Ru" altLang="en-US" sz="140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pitchFamily="34" charset="0"/>
                        <a:ea typeface="Gill Sans MT" pitchFamily="34" charset="0"/>
                        <a:cs typeface="Gill Sans MT" pitchFamily="34" charset="0"/>
                      </a:endParaRPr>
                    </a:p>
                  </a:txBody>
                  <a:tcPr marL="91448" marR="91448" marT="45772" marB="457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4064" name="TextBox 7"/>
          <p:cNvSpPr txBox="1">
            <a:spLocks noChangeArrowheads="1"/>
          </p:cNvSpPr>
          <p:nvPr/>
        </p:nvSpPr>
        <p:spPr bwMode="auto">
          <a:xfrm>
            <a:off x="662466" y="6165037"/>
            <a:ext cx="63133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/>
            <a:r>
              <a:rPr lang="ru-Ru" sz="12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Возможности для управления системой цепи поставок = обязательные правила, структуры, процессы, процедуры, инструменты, показатели, отчеты</a:t>
            </a:r>
            <a:endParaRPr lang="ru-Ru" altLang="en-US" sz="1200" dirty="0"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78352" y="1664907"/>
            <a:ext cx="3897647" cy="39241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 algn="l" rtl="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itchFamily="34" charset="0"/>
                <a:cs typeface="Arial" panose="020B0604020202020204" pitchFamily="34" charset="0"/>
              </a:rPr>
              <a:t>За каждый вопрос дается балл</a:t>
            </a:r>
          </a:p>
          <a:p>
            <a:pPr marL="342900" indent="-342900" algn="l" rtl="0">
              <a:spcAft>
                <a:spcPts val="300"/>
              </a:spcAft>
              <a:buFont typeface="Wingdings" panose="05000000000000000000" pitchFamily="2" charset="2"/>
              <a:buChar char="ü"/>
            </a:pPr>
            <a:endParaRPr lang="ru-Ru" dirty="0">
              <a:solidFill>
                <a:schemeClr val="tx1"/>
              </a:solidFill>
              <a:latin typeface="Arial" panose="020B0604020202020204" pitchFamily="34" charset="0"/>
              <a:ea typeface="Gill Sans MT" pitchFamily="34" charset="0"/>
              <a:cs typeface="Arial" panose="020B0604020202020204" pitchFamily="34" charset="0"/>
            </a:endParaRPr>
          </a:p>
          <a:p>
            <a:pPr marL="342900" indent="-342900" algn="l" rtl="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itchFamily="34" charset="0"/>
                <a:cs typeface="Arial" panose="020B0604020202020204" pitchFamily="34" charset="0"/>
              </a:rPr>
              <a:t>Сумма баллов на каждом уровне зрелости составляет общий балл за этот уровень. </a:t>
            </a:r>
          </a:p>
          <a:p>
            <a:pPr marL="342900" indent="-342900" algn="l" rtl="0">
              <a:spcAft>
                <a:spcPts val="300"/>
              </a:spcAft>
              <a:buFont typeface="Wingdings" panose="05000000000000000000" pitchFamily="2" charset="2"/>
              <a:buChar char="ü"/>
            </a:pPr>
            <a:endParaRPr lang="ru-Ru" dirty="0">
              <a:solidFill>
                <a:schemeClr val="tx1"/>
              </a:solidFill>
              <a:latin typeface="Arial" panose="020B0604020202020204" pitchFamily="34" charset="0"/>
              <a:ea typeface="Gill Sans MT" pitchFamily="34" charset="0"/>
              <a:cs typeface="Arial" panose="020B0604020202020204" pitchFamily="34" charset="0"/>
            </a:endParaRPr>
          </a:p>
          <a:p>
            <a:pPr marL="342900" indent="-342900" algn="l" rtl="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itchFamily="34" charset="0"/>
                <a:cs typeface="Arial" panose="020B0604020202020204" pitchFamily="34" charset="0"/>
              </a:rPr>
              <a:t>Сумма всех баллов составляет общий балл за этот модуль.</a:t>
            </a:r>
          </a:p>
          <a:p>
            <a:pPr marL="342900" indent="-342900" algn="l" rtl="0">
              <a:spcAft>
                <a:spcPts val="300"/>
              </a:spcAft>
              <a:buFont typeface="Wingdings" panose="05000000000000000000" pitchFamily="2" charset="2"/>
              <a:buChar char="ü"/>
            </a:pPr>
            <a:endParaRPr lang="ru-Ru" dirty="0">
              <a:solidFill>
                <a:schemeClr val="tx1"/>
              </a:solidFill>
              <a:latin typeface="Arial" panose="020B0604020202020204" pitchFamily="34" charset="0"/>
              <a:ea typeface="Gill Sans MT" pitchFamily="34" charset="0"/>
              <a:cs typeface="Arial" panose="020B0604020202020204" pitchFamily="34" charset="0"/>
            </a:endParaRPr>
          </a:p>
          <a:p>
            <a:pPr marL="342900" indent="-342900" algn="l" rtl="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itchFamily="34" charset="0"/>
                <a:cs typeface="Arial" panose="020B0604020202020204" pitchFamily="34" charset="0"/>
              </a:rPr>
              <a:t>Возможно сочетание базовых возможностей и возможностей с более высоким уровнем зрелости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-162295" y="138659"/>
            <a:ext cx="12354296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rtl="0">
              <a:defRPr/>
            </a:pPr>
            <a:r>
              <a:rPr lang="ru-Ru" sz="32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Общий балл в модели технологической зрелости</a:t>
            </a:r>
            <a:endParaRPr lang="ru-Ru" sz="3200" strike="sngStrike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B9F1CF4F-F94A-4E72-8A7A-1D90E0D98BB3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9</a:t>
            </a:fld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014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Props1.xml><?xml version="1.0" encoding="utf-8"?>
<ds:datastoreItem xmlns:ds="http://schemas.openxmlformats.org/officeDocument/2006/customXml" ds:itemID="{0EC44489-8A21-4B7B-B582-6503A47E9E74}"/>
</file>

<file path=customXml/itemProps2.xml><?xml version="1.0" encoding="utf-8"?>
<ds:datastoreItem xmlns:ds="http://schemas.openxmlformats.org/officeDocument/2006/customXml" ds:itemID="{3E4562FB-4652-4658-9781-FFB487DAFCF8}">
  <ds:schemaRefs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8d7096d6-fc66-4344-9e3f-2445529a09f6"/>
    <ds:schemaRef ds:uri="http://schemas.openxmlformats.org/package/2006/metadata/core-properties"/>
    <ds:schemaRef ds:uri="http://purl.org/dc/terms/"/>
    <ds:schemaRef ds:uri="http://www.w3.org/XML/1998/namespace"/>
    <ds:schemaRef ds:uri="http://purl.org/dc/dcmitype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4528FB75-2456-4F93-B97E-1D94A151493E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4C581E6A-FC76-414A-9FC7-85AF36FF3DDC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1703</Words>
  <Application>Microsoft Office PowerPoint</Application>
  <PresentationFormat>Widescreen</PresentationFormat>
  <Paragraphs>264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Gill Sans MT</vt:lpstr>
      <vt:lpstr>Times</vt:lpstr>
      <vt:lpstr>Wingdings</vt:lpstr>
      <vt:lpstr>Office Theme</vt:lpstr>
      <vt:lpstr>PowerPoint Presentation</vt:lpstr>
      <vt:lpstr>Функции, структура/возможности разгруппировки и эффективность</vt:lpstr>
      <vt:lpstr>PowerPoint Presentation</vt:lpstr>
      <vt:lpstr>Уровни цепи поставок</vt:lpstr>
      <vt:lpstr>Уровни цепи поставок — Пример Замбии</vt:lpstr>
      <vt:lpstr>Функциональные области цепи поставок</vt:lpstr>
      <vt:lpstr>Функциональные области цепи поставок в разбивке по уровням</vt:lpstr>
      <vt:lpstr>Различия по уровням цепи поставок</vt:lpstr>
      <vt:lpstr>Определение уровня зрелости и вклад в общий балл СММ</vt:lpstr>
      <vt:lpstr>Пример. Выводы Модели технологической зрелости (CMM) NSCA 2.0 по функциональной области Х</vt:lpstr>
      <vt:lpstr>Возможности и эффективность</vt:lpstr>
      <vt:lpstr> </vt:lpstr>
      <vt:lpstr>Оценка возможностей и эффективности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Pakhapat Boonchusanong</cp:lastModifiedBy>
  <cp:revision>28</cp:revision>
  <cp:lastPrinted>2022-08-08T15:40:32Z</cp:lastPrinted>
  <dcterms:created xsi:type="dcterms:W3CDTF">2018-05-01T03:36:14Z</dcterms:created>
  <dcterms:modified xsi:type="dcterms:W3CDTF">2022-08-08T15:40:33Z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0x0101008DA58B5CA681664FAB24816C56F410850200C1ADE8129BED5243B21152D92CDBFE90</vt:lpwstr>
  </property>
  <property fmtid="{D5CDD505-2E9C-101B-9397-08002B2CF9AE}" pid="3" name="Project Document Type">
    <vt:lpwstr/>
  </property>
</Properties>
</file>